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672" r:id="rId5"/>
    <p:sldMasterId id="2147483676" r:id="rId6"/>
    <p:sldMasterId id="2147483678" r:id="rId7"/>
    <p:sldMasterId id="2147483680" r:id="rId8"/>
    <p:sldMasterId id="2147483660" r:id="rId9"/>
    <p:sldMasterId id="2147483668" r:id="rId10"/>
    <p:sldMasterId id="2147483664" r:id="rId11"/>
    <p:sldMasterId id="2147483670" r:id="rId12"/>
    <p:sldMasterId id="2147483674" r:id="rId13"/>
  </p:sldMasterIdLst>
  <p:notesMasterIdLst>
    <p:notesMasterId r:id="rId43"/>
  </p:notesMasterIdLst>
  <p:sldIdLst>
    <p:sldId id="301" r:id="rId14"/>
    <p:sldId id="1973" r:id="rId15"/>
    <p:sldId id="1956" r:id="rId16"/>
    <p:sldId id="1957" r:id="rId17"/>
    <p:sldId id="1891" r:id="rId18"/>
    <p:sldId id="1920" r:id="rId19"/>
    <p:sldId id="1921" r:id="rId20"/>
    <p:sldId id="1922" r:id="rId21"/>
    <p:sldId id="1923" r:id="rId22"/>
    <p:sldId id="1963" r:id="rId23"/>
    <p:sldId id="1924" r:id="rId24"/>
    <p:sldId id="1927" r:id="rId25"/>
    <p:sldId id="1972" r:id="rId26"/>
    <p:sldId id="1931" r:id="rId27"/>
    <p:sldId id="1936" r:id="rId28"/>
    <p:sldId id="1939" r:id="rId29"/>
    <p:sldId id="1941" r:id="rId30"/>
    <p:sldId id="1943" r:id="rId31"/>
    <p:sldId id="1964" r:id="rId32"/>
    <p:sldId id="1950" r:id="rId33"/>
    <p:sldId id="1951" r:id="rId34"/>
    <p:sldId id="1952" r:id="rId35"/>
    <p:sldId id="1953" r:id="rId36"/>
    <p:sldId id="1965" r:id="rId37"/>
    <p:sldId id="1976" r:id="rId38"/>
    <p:sldId id="1975" r:id="rId39"/>
    <p:sldId id="1974" r:id="rId40"/>
    <p:sldId id="1977" r:id="rId41"/>
    <p:sldId id="1958" r:id="rId42"/>
  </p:sldIdLst>
  <p:sldSz cx="9144000" cy="5143500" type="screen16x9"/>
  <p:notesSz cx="6980238"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y Ceolin" initials="SC" lastIdx="13" clrIdx="0">
    <p:extLst>
      <p:ext uri="{19B8F6BF-5375-455C-9EA6-DF929625EA0E}">
        <p15:presenceInfo xmlns:p15="http://schemas.microsoft.com/office/powerpoint/2012/main" userId="S::sceolin@tssa.org::85e91108-0382-4c02-b24c-1cd004fe1435" providerId="AD"/>
      </p:ext>
    </p:extLst>
  </p:cmAuthor>
  <p:cmAuthor id="2" name="Shaun Montano" initials="SM" lastIdx="9" clrIdx="1">
    <p:extLst>
      <p:ext uri="{19B8F6BF-5375-455C-9EA6-DF929625EA0E}">
        <p15:presenceInfo xmlns:p15="http://schemas.microsoft.com/office/powerpoint/2012/main" userId="S::smontano@tssa.org::ddad9152-ba1f-43b4-9650-a7541105ba76" providerId="AD"/>
      </p:ext>
    </p:extLst>
  </p:cmAuthor>
  <p:cmAuthor id="3" name="Caslav Dinic" initials="CD" lastIdx="27" clrIdx="2">
    <p:extLst>
      <p:ext uri="{19B8F6BF-5375-455C-9EA6-DF929625EA0E}">
        <p15:presenceInfo xmlns:p15="http://schemas.microsoft.com/office/powerpoint/2012/main" userId="S::cdinic@tssa.org::df3a9bb5-e0c9-48fc-b403-80f900f2e611" providerId="AD"/>
      </p:ext>
    </p:extLst>
  </p:cmAuthor>
  <p:cmAuthor id="4" name="Justin Onwudiwe" initials="JO" lastIdx="1" clrIdx="3">
    <p:extLst>
      <p:ext uri="{19B8F6BF-5375-455C-9EA6-DF929625EA0E}">
        <p15:presenceInfo xmlns:p15="http://schemas.microsoft.com/office/powerpoint/2012/main" userId="S::jonwudiwe@tssa.org::30aba287-b1f4-4977-ab85-4904819285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77584" autoAdjust="0"/>
  </p:normalViewPr>
  <p:slideViewPr>
    <p:cSldViewPr snapToGrid="0" snapToObjects="1">
      <p:cViewPr varScale="1">
        <p:scale>
          <a:sx n="97" d="100"/>
          <a:sy n="97" d="100"/>
        </p:scale>
        <p:origin x="576" y="51"/>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60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53853" y="0"/>
            <a:ext cx="3024770" cy="457200"/>
          </a:xfrm>
          <a:prstGeom prst="rect">
            <a:avLst/>
          </a:prstGeom>
        </p:spPr>
        <p:txBody>
          <a:bodyPr vert="horz" lIns="91440" tIns="45720" rIns="91440" bIns="45720" rtlCol="0"/>
          <a:lstStyle>
            <a:lvl1pPr algn="r">
              <a:defRPr sz="1200"/>
            </a:lvl1pPr>
          </a:lstStyle>
          <a:p>
            <a:fld id="{CE16CE96-B57C-5949-BC55-340F64787FF2}" type="datetimeFigureOut">
              <a:rPr lang="en-US" smtClean="0"/>
              <a:t>7/12/2021</a:t>
            </a:fld>
            <a:endParaRPr lang="en-US" dirty="0"/>
          </a:p>
        </p:txBody>
      </p:sp>
      <p:sp>
        <p:nvSpPr>
          <p:cNvPr id="4" name="Slide Image Placeholder 3"/>
          <p:cNvSpPr>
            <a:spLocks noGrp="1" noRot="1" noChangeAspect="1"/>
          </p:cNvSpPr>
          <p:nvPr>
            <p:ph type="sldImg" idx="2"/>
          </p:nvPr>
        </p:nvSpPr>
        <p:spPr>
          <a:xfrm>
            <a:off x="441325" y="685800"/>
            <a:ext cx="6097588"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8024" y="4343400"/>
            <a:ext cx="558419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302477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3853" y="8685213"/>
            <a:ext cx="3024770" cy="457200"/>
          </a:xfrm>
          <a:prstGeom prst="rect">
            <a:avLst/>
          </a:prstGeom>
        </p:spPr>
        <p:txBody>
          <a:bodyPr vert="horz" lIns="91440" tIns="45720" rIns="91440" bIns="45720" rtlCol="0" anchor="b"/>
          <a:lstStyle>
            <a:lvl1pPr algn="r">
              <a:defRPr sz="1200"/>
            </a:lvl1pPr>
          </a:lstStyle>
          <a:p>
            <a:fld id="{40805785-BEBE-664C-A13F-B15DCE228FEA}" type="slidenum">
              <a:rPr lang="en-US" smtClean="0"/>
              <a:t>‹#›</a:t>
            </a:fld>
            <a:endParaRPr lang="en-US" dirty="0"/>
          </a:p>
        </p:txBody>
      </p:sp>
    </p:spTree>
    <p:extLst>
      <p:ext uri="{BB962C8B-B14F-4D97-AF65-F5344CB8AC3E}">
        <p14:creationId xmlns:p14="http://schemas.microsoft.com/office/powerpoint/2010/main" val="36501010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a:t>
            </a:fld>
            <a:endParaRPr lang="en-US" dirty="0"/>
          </a:p>
        </p:txBody>
      </p:sp>
    </p:spTree>
    <p:extLst>
      <p:ext uri="{BB962C8B-B14F-4D97-AF65-F5344CB8AC3E}">
        <p14:creationId xmlns:p14="http://schemas.microsoft.com/office/powerpoint/2010/main" val="584121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11</a:t>
            </a:fld>
            <a:endParaRPr lang="en-US" dirty="0"/>
          </a:p>
        </p:txBody>
      </p:sp>
    </p:spTree>
    <p:extLst>
      <p:ext uri="{BB962C8B-B14F-4D97-AF65-F5344CB8AC3E}">
        <p14:creationId xmlns:p14="http://schemas.microsoft.com/office/powerpoint/2010/main" val="856943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12</a:t>
            </a:fld>
            <a:endParaRPr lang="en-US" dirty="0"/>
          </a:p>
        </p:txBody>
      </p:sp>
    </p:spTree>
    <p:extLst>
      <p:ext uri="{BB962C8B-B14F-4D97-AF65-F5344CB8AC3E}">
        <p14:creationId xmlns:p14="http://schemas.microsoft.com/office/powerpoint/2010/main" val="1966214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13</a:t>
            </a:fld>
            <a:endParaRPr lang="en-US" dirty="0"/>
          </a:p>
        </p:txBody>
      </p:sp>
    </p:spTree>
    <p:extLst>
      <p:ext uri="{BB962C8B-B14F-4D97-AF65-F5344CB8AC3E}">
        <p14:creationId xmlns:p14="http://schemas.microsoft.com/office/powerpoint/2010/main" val="845203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14</a:t>
            </a:fld>
            <a:endParaRPr lang="en-US" dirty="0"/>
          </a:p>
        </p:txBody>
      </p:sp>
    </p:spTree>
    <p:extLst>
      <p:ext uri="{BB962C8B-B14F-4D97-AF65-F5344CB8AC3E}">
        <p14:creationId xmlns:p14="http://schemas.microsoft.com/office/powerpoint/2010/main" val="1974688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15</a:t>
            </a:fld>
            <a:endParaRPr lang="en-US" dirty="0"/>
          </a:p>
        </p:txBody>
      </p:sp>
    </p:spTree>
    <p:extLst>
      <p:ext uri="{BB962C8B-B14F-4D97-AF65-F5344CB8AC3E}">
        <p14:creationId xmlns:p14="http://schemas.microsoft.com/office/powerpoint/2010/main" val="4088364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16</a:t>
            </a:fld>
            <a:endParaRPr lang="en-US" dirty="0"/>
          </a:p>
        </p:txBody>
      </p:sp>
    </p:spTree>
    <p:extLst>
      <p:ext uri="{BB962C8B-B14F-4D97-AF65-F5344CB8AC3E}">
        <p14:creationId xmlns:p14="http://schemas.microsoft.com/office/powerpoint/2010/main" val="731005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17</a:t>
            </a:fld>
            <a:endParaRPr lang="en-US" dirty="0"/>
          </a:p>
        </p:txBody>
      </p:sp>
    </p:spTree>
    <p:extLst>
      <p:ext uri="{BB962C8B-B14F-4D97-AF65-F5344CB8AC3E}">
        <p14:creationId xmlns:p14="http://schemas.microsoft.com/office/powerpoint/2010/main" val="2808485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18</a:t>
            </a:fld>
            <a:endParaRPr lang="en-US" dirty="0"/>
          </a:p>
        </p:txBody>
      </p:sp>
    </p:spTree>
    <p:extLst>
      <p:ext uri="{BB962C8B-B14F-4D97-AF65-F5344CB8AC3E}">
        <p14:creationId xmlns:p14="http://schemas.microsoft.com/office/powerpoint/2010/main" val="3074246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19</a:t>
            </a:fld>
            <a:endParaRPr lang="en-US" dirty="0"/>
          </a:p>
        </p:txBody>
      </p:sp>
    </p:spTree>
    <p:extLst>
      <p:ext uri="{BB962C8B-B14F-4D97-AF65-F5344CB8AC3E}">
        <p14:creationId xmlns:p14="http://schemas.microsoft.com/office/powerpoint/2010/main" val="3960744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20</a:t>
            </a:fld>
            <a:endParaRPr lang="en-US" dirty="0"/>
          </a:p>
        </p:txBody>
      </p:sp>
    </p:spTree>
    <p:extLst>
      <p:ext uri="{BB962C8B-B14F-4D97-AF65-F5344CB8AC3E}">
        <p14:creationId xmlns:p14="http://schemas.microsoft.com/office/powerpoint/2010/main" val="303695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0805785-BEBE-664C-A13F-B15DCE228FEA}" type="slidenum">
              <a:rPr lang="en-US" smtClean="0"/>
              <a:t>3</a:t>
            </a:fld>
            <a:endParaRPr lang="en-US"/>
          </a:p>
        </p:txBody>
      </p:sp>
    </p:spTree>
    <p:extLst>
      <p:ext uri="{BB962C8B-B14F-4D97-AF65-F5344CB8AC3E}">
        <p14:creationId xmlns:p14="http://schemas.microsoft.com/office/powerpoint/2010/main" val="2711623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21</a:t>
            </a:fld>
            <a:endParaRPr lang="en-US" dirty="0"/>
          </a:p>
        </p:txBody>
      </p:sp>
    </p:spTree>
    <p:extLst>
      <p:ext uri="{BB962C8B-B14F-4D97-AF65-F5344CB8AC3E}">
        <p14:creationId xmlns:p14="http://schemas.microsoft.com/office/powerpoint/2010/main" val="2505253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22</a:t>
            </a:fld>
            <a:endParaRPr lang="en-US" dirty="0"/>
          </a:p>
        </p:txBody>
      </p:sp>
    </p:spTree>
    <p:extLst>
      <p:ext uri="{BB962C8B-B14F-4D97-AF65-F5344CB8AC3E}">
        <p14:creationId xmlns:p14="http://schemas.microsoft.com/office/powerpoint/2010/main" val="3907266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23</a:t>
            </a:fld>
            <a:endParaRPr lang="en-US" dirty="0"/>
          </a:p>
        </p:txBody>
      </p:sp>
    </p:spTree>
    <p:extLst>
      <p:ext uri="{BB962C8B-B14F-4D97-AF65-F5344CB8AC3E}">
        <p14:creationId xmlns:p14="http://schemas.microsoft.com/office/powerpoint/2010/main" val="1977704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24</a:t>
            </a:fld>
            <a:endParaRPr lang="en-US" dirty="0"/>
          </a:p>
        </p:txBody>
      </p:sp>
    </p:spTree>
    <p:extLst>
      <p:ext uri="{BB962C8B-B14F-4D97-AF65-F5344CB8AC3E}">
        <p14:creationId xmlns:p14="http://schemas.microsoft.com/office/powerpoint/2010/main" val="1542127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26</a:t>
            </a:fld>
            <a:endParaRPr lang="en-US" dirty="0"/>
          </a:p>
        </p:txBody>
      </p:sp>
    </p:spTree>
    <p:extLst>
      <p:ext uri="{BB962C8B-B14F-4D97-AF65-F5344CB8AC3E}">
        <p14:creationId xmlns:p14="http://schemas.microsoft.com/office/powerpoint/2010/main" val="965334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29</a:t>
            </a:fld>
            <a:endParaRPr lang="en-US" dirty="0"/>
          </a:p>
        </p:txBody>
      </p:sp>
    </p:spTree>
    <p:extLst>
      <p:ext uri="{BB962C8B-B14F-4D97-AF65-F5344CB8AC3E}">
        <p14:creationId xmlns:p14="http://schemas.microsoft.com/office/powerpoint/2010/main" val="181045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0805785-BEBE-664C-A13F-B15DCE228FEA}" type="slidenum">
              <a:rPr lang="en-US" smtClean="0"/>
              <a:t>4</a:t>
            </a:fld>
            <a:endParaRPr lang="en-US"/>
          </a:p>
        </p:txBody>
      </p:sp>
    </p:spTree>
    <p:extLst>
      <p:ext uri="{BB962C8B-B14F-4D97-AF65-F5344CB8AC3E}">
        <p14:creationId xmlns:p14="http://schemas.microsoft.com/office/powerpoint/2010/main" val="3475409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5</a:t>
            </a:fld>
            <a:endParaRPr lang="en-US" dirty="0"/>
          </a:p>
        </p:txBody>
      </p:sp>
    </p:spTree>
    <p:extLst>
      <p:ext uri="{BB962C8B-B14F-4D97-AF65-F5344CB8AC3E}">
        <p14:creationId xmlns:p14="http://schemas.microsoft.com/office/powerpoint/2010/main" val="2843286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6</a:t>
            </a:fld>
            <a:endParaRPr lang="en-US" dirty="0"/>
          </a:p>
        </p:txBody>
      </p:sp>
    </p:spTree>
    <p:extLst>
      <p:ext uri="{BB962C8B-B14F-4D97-AF65-F5344CB8AC3E}">
        <p14:creationId xmlns:p14="http://schemas.microsoft.com/office/powerpoint/2010/main" val="3560008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7</a:t>
            </a:fld>
            <a:endParaRPr lang="en-US" dirty="0"/>
          </a:p>
        </p:txBody>
      </p:sp>
    </p:spTree>
    <p:extLst>
      <p:ext uri="{BB962C8B-B14F-4D97-AF65-F5344CB8AC3E}">
        <p14:creationId xmlns:p14="http://schemas.microsoft.com/office/powerpoint/2010/main" val="305950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8</a:t>
            </a:fld>
            <a:endParaRPr lang="en-US" dirty="0"/>
          </a:p>
        </p:txBody>
      </p:sp>
    </p:spTree>
    <p:extLst>
      <p:ext uri="{BB962C8B-B14F-4D97-AF65-F5344CB8AC3E}">
        <p14:creationId xmlns:p14="http://schemas.microsoft.com/office/powerpoint/2010/main" val="1105670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9</a:t>
            </a:fld>
            <a:endParaRPr lang="en-US" dirty="0"/>
          </a:p>
        </p:txBody>
      </p:sp>
    </p:spTree>
    <p:extLst>
      <p:ext uri="{BB962C8B-B14F-4D97-AF65-F5344CB8AC3E}">
        <p14:creationId xmlns:p14="http://schemas.microsoft.com/office/powerpoint/2010/main" val="14187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805785-BEBE-664C-A13F-B15DCE228FEA}" type="slidenum">
              <a:rPr lang="en-US" smtClean="0"/>
              <a:t>10</a:t>
            </a:fld>
            <a:endParaRPr lang="en-US" dirty="0"/>
          </a:p>
        </p:txBody>
      </p:sp>
    </p:spTree>
    <p:extLst>
      <p:ext uri="{BB962C8B-B14F-4D97-AF65-F5344CB8AC3E}">
        <p14:creationId xmlns:p14="http://schemas.microsoft.com/office/powerpoint/2010/main" val="389222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2"/>
          <p:cNvSpPr>
            <a:spLocks noGrp="1"/>
          </p:cNvSpPr>
          <p:nvPr>
            <p:ph type="body" sz="quarter" idx="25" hasCustomPrompt="1"/>
          </p:nvPr>
        </p:nvSpPr>
        <p:spPr>
          <a:xfrm>
            <a:off x="466725" y="669925"/>
            <a:ext cx="6629400" cy="322263"/>
          </a:xfrm>
        </p:spPr>
        <p:txBody>
          <a:bodyPr lIns="91440" tIns="0" rIns="0"/>
          <a:lstStyle>
            <a:lvl1pPr marL="0" indent="0">
              <a:buNone/>
              <a:defRPr sz="1200" b="0" baseline="0">
                <a:solidFill>
                  <a:srgbClr val="FF0000"/>
                </a:solidFill>
              </a:defRPr>
            </a:lvl1pPr>
          </a:lstStyle>
          <a:p>
            <a:pPr lvl="0"/>
            <a:r>
              <a:rPr lang="en-US" dirty="0"/>
              <a:t>SUBTITLE OR DESCRIPTION GOES HERE</a:t>
            </a:r>
          </a:p>
        </p:txBody>
      </p:sp>
      <p:sp>
        <p:nvSpPr>
          <p:cNvPr id="13" name="Text Placeholder 12"/>
          <p:cNvSpPr>
            <a:spLocks noGrp="1"/>
          </p:cNvSpPr>
          <p:nvPr>
            <p:ph type="body" sz="quarter" idx="26"/>
          </p:nvPr>
        </p:nvSpPr>
        <p:spPr>
          <a:xfrm>
            <a:off x="468313" y="1208088"/>
            <a:ext cx="7989887" cy="3133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27" hasCustomPrompt="1"/>
          </p:nvPr>
        </p:nvSpPr>
        <p:spPr>
          <a:xfrm>
            <a:off x="468313" y="230188"/>
            <a:ext cx="6627812" cy="439737"/>
          </a:xfrm>
        </p:spPr>
        <p:txBody>
          <a:bodyPr/>
          <a:lstStyle>
            <a:lvl1pPr marL="0" indent="0">
              <a:buNone/>
              <a:defRPr sz="2800" b="1" baseline="0">
                <a:solidFill>
                  <a:schemeClr val="tx1">
                    <a:lumMod val="75000"/>
                    <a:lumOff val="25000"/>
                  </a:schemeClr>
                </a:solidFill>
              </a:defRPr>
            </a:lvl1pPr>
          </a:lstStyle>
          <a:p>
            <a:pPr lvl="0"/>
            <a:r>
              <a:rPr lang="en-US" dirty="0"/>
              <a:t>HEADLINE GOES HERE</a:t>
            </a:r>
          </a:p>
        </p:txBody>
      </p:sp>
    </p:spTree>
    <p:extLst>
      <p:ext uri="{BB962C8B-B14F-4D97-AF65-F5344CB8AC3E}">
        <p14:creationId xmlns:p14="http://schemas.microsoft.com/office/powerpoint/2010/main" val="3602202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06706" y="843558"/>
            <a:ext cx="4164552" cy="1872208"/>
          </a:xfrm>
          <a:prstGeom prst="rect">
            <a:avLst/>
          </a:prstGeom>
        </p:spPr>
        <p:txBody>
          <a:bodyPr lIns="91440" rIns="0"/>
          <a:lstStyle>
            <a:lvl1pPr algn="l">
              <a:lnSpc>
                <a:spcPct val="70000"/>
              </a:lnSpc>
              <a:defRPr sz="4000" b="1" i="0">
                <a:solidFill>
                  <a:schemeClr val="tx1">
                    <a:lumMod val="75000"/>
                    <a:lumOff val="25000"/>
                  </a:schemeClr>
                </a:solidFill>
                <a:latin typeface="Arial"/>
                <a:cs typeface="Arial"/>
              </a:defRPr>
            </a:lvl1pPr>
          </a:lstStyle>
          <a:p>
            <a:r>
              <a:rPr lang="en-US" dirty="0"/>
              <a:t>WELCOME</a:t>
            </a:r>
            <a:br>
              <a:rPr lang="en-US" dirty="0"/>
            </a:br>
            <a:r>
              <a:rPr lang="en-US" dirty="0"/>
              <a:t>TO OUR</a:t>
            </a:r>
            <a:br>
              <a:rPr lang="en-US" dirty="0"/>
            </a:br>
            <a:r>
              <a:rPr lang="en-US" dirty="0"/>
              <a:t>AWESOME</a:t>
            </a:r>
            <a:br>
              <a:rPr lang="en-US" dirty="0"/>
            </a:br>
            <a:r>
              <a:rPr lang="en-US" dirty="0"/>
              <a:t>PRESENTATION</a:t>
            </a:r>
          </a:p>
        </p:txBody>
      </p:sp>
      <p:sp>
        <p:nvSpPr>
          <p:cNvPr id="8" name="Subtitle 2"/>
          <p:cNvSpPr>
            <a:spLocks noGrp="1"/>
          </p:cNvSpPr>
          <p:nvPr>
            <p:ph type="subTitle" idx="1" hasCustomPrompt="1"/>
          </p:nvPr>
        </p:nvSpPr>
        <p:spPr>
          <a:xfrm>
            <a:off x="506706" y="2611190"/>
            <a:ext cx="3791564" cy="370114"/>
          </a:xfrm>
          <a:prstGeom prst="rect">
            <a:avLst/>
          </a:prstGeom>
        </p:spPr>
        <p:txBody>
          <a:bodyPr lIns="91440" rIns="0"/>
          <a:lstStyle>
            <a:lvl1pPr marL="0" indent="0" algn="l">
              <a:buNone/>
              <a:defRPr sz="1200">
                <a:solidFill>
                  <a:srgbClr val="FF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DESCRIPTION HERE</a:t>
            </a:r>
          </a:p>
        </p:txBody>
      </p:sp>
      <p:sp>
        <p:nvSpPr>
          <p:cNvPr id="9" name="Text Placeholder 10"/>
          <p:cNvSpPr>
            <a:spLocks noGrp="1"/>
          </p:cNvSpPr>
          <p:nvPr>
            <p:ph type="body" sz="quarter" idx="11" hasCustomPrompt="1"/>
          </p:nvPr>
        </p:nvSpPr>
        <p:spPr>
          <a:xfrm>
            <a:off x="506413" y="3579862"/>
            <a:ext cx="1922462" cy="274637"/>
          </a:xfrm>
          <a:prstGeom prst="rect">
            <a:avLst/>
          </a:prstGeom>
        </p:spPr>
        <p:txBody>
          <a:bodyPr vert="horz" lIns="91440" rIns="0"/>
          <a:lstStyle>
            <a:lvl1pPr marL="0" marR="0" indent="0" algn="l" defTabSz="457200" rtl="0" eaLnBrk="1" fontAlgn="auto" latinLnBrk="0" hangingPunct="1">
              <a:lnSpc>
                <a:spcPct val="100000"/>
              </a:lnSpc>
              <a:spcBef>
                <a:spcPct val="20000"/>
              </a:spcBef>
              <a:spcAft>
                <a:spcPts val="0"/>
              </a:spcAft>
              <a:buClrTx/>
              <a:buSzTx/>
              <a:buFont typeface="Arial"/>
              <a:buNone/>
              <a:tabLst/>
              <a:defRPr sz="10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Dateline Here 2016</a:t>
            </a:r>
          </a:p>
          <a:p>
            <a:pPr lvl="0"/>
            <a:endParaRPr lang="en-US" dirty="0"/>
          </a:p>
        </p:txBody>
      </p:sp>
    </p:spTree>
    <p:extLst>
      <p:ext uri="{BB962C8B-B14F-4D97-AF65-F5344CB8AC3E}">
        <p14:creationId xmlns:p14="http://schemas.microsoft.com/office/powerpoint/2010/main" val="2362235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06706" y="843558"/>
            <a:ext cx="4164552" cy="1872208"/>
          </a:xfrm>
          <a:prstGeom prst="rect">
            <a:avLst/>
          </a:prstGeom>
        </p:spPr>
        <p:txBody>
          <a:bodyPr lIns="91440" rIns="0"/>
          <a:lstStyle>
            <a:lvl1pPr algn="l">
              <a:lnSpc>
                <a:spcPct val="70000"/>
              </a:lnSpc>
              <a:defRPr sz="4000" b="1" i="0">
                <a:solidFill>
                  <a:schemeClr val="tx1">
                    <a:lumMod val="75000"/>
                    <a:lumOff val="25000"/>
                  </a:schemeClr>
                </a:solidFill>
                <a:latin typeface="Arial"/>
                <a:cs typeface="Arial"/>
              </a:defRPr>
            </a:lvl1pPr>
          </a:lstStyle>
          <a:p>
            <a:r>
              <a:rPr lang="en-US" dirty="0"/>
              <a:t>WELCOME</a:t>
            </a:r>
            <a:br>
              <a:rPr lang="en-US" dirty="0"/>
            </a:br>
            <a:r>
              <a:rPr lang="en-US" dirty="0"/>
              <a:t>TO OUR</a:t>
            </a:r>
            <a:br>
              <a:rPr lang="en-US" dirty="0"/>
            </a:br>
            <a:r>
              <a:rPr lang="en-US" dirty="0"/>
              <a:t>AWESOME</a:t>
            </a:r>
            <a:br>
              <a:rPr lang="en-US" dirty="0"/>
            </a:br>
            <a:r>
              <a:rPr lang="en-US" dirty="0"/>
              <a:t>PRESENTATION</a:t>
            </a:r>
          </a:p>
        </p:txBody>
      </p:sp>
      <p:sp>
        <p:nvSpPr>
          <p:cNvPr id="8" name="Subtitle 2"/>
          <p:cNvSpPr>
            <a:spLocks noGrp="1"/>
          </p:cNvSpPr>
          <p:nvPr>
            <p:ph type="subTitle" idx="1" hasCustomPrompt="1"/>
          </p:nvPr>
        </p:nvSpPr>
        <p:spPr>
          <a:xfrm>
            <a:off x="506706" y="2611190"/>
            <a:ext cx="3791564" cy="370114"/>
          </a:xfrm>
          <a:prstGeom prst="rect">
            <a:avLst/>
          </a:prstGeom>
        </p:spPr>
        <p:txBody>
          <a:bodyPr lIns="91440" rIns="0"/>
          <a:lstStyle>
            <a:lvl1pPr marL="0" indent="0" algn="l">
              <a:buNone/>
              <a:defRPr sz="1200">
                <a:solidFill>
                  <a:srgbClr val="FF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DESCRIPTION HERE</a:t>
            </a:r>
          </a:p>
        </p:txBody>
      </p:sp>
      <p:sp>
        <p:nvSpPr>
          <p:cNvPr id="9" name="Text Placeholder 10"/>
          <p:cNvSpPr>
            <a:spLocks noGrp="1"/>
          </p:cNvSpPr>
          <p:nvPr>
            <p:ph type="body" sz="quarter" idx="11" hasCustomPrompt="1"/>
          </p:nvPr>
        </p:nvSpPr>
        <p:spPr>
          <a:xfrm>
            <a:off x="506413" y="3579862"/>
            <a:ext cx="1922462" cy="274637"/>
          </a:xfrm>
          <a:prstGeom prst="rect">
            <a:avLst/>
          </a:prstGeom>
        </p:spPr>
        <p:txBody>
          <a:bodyPr vert="horz" lIns="91440" rIns="0"/>
          <a:lstStyle>
            <a:lvl1pPr marL="0" marR="0" indent="0" algn="l" defTabSz="457200" rtl="0" eaLnBrk="1" fontAlgn="auto" latinLnBrk="0" hangingPunct="1">
              <a:lnSpc>
                <a:spcPct val="100000"/>
              </a:lnSpc>
              <a:spcBef>
                <a:spcPct val="20000"/>
              </a:spcBef>
              <a:spcAft>
                <a:spcPts val="0"/>
              </a:spcAft>
              <a:buClrTx/>
              <a:buSzTx/>
              <a:buFont typeface="Arial"/>
              <a:buNone/>
              <a:tabLst/>
              <a:defRPr sz="10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Dateline Here 2016</a:t>
            </a:r>
          </a:p>
          <a:p>
            <a:pPr lvl="0"/>
            <a:endParaRPr lang="en-US" dirty="0"/>
          </a:p>
        </p:txBody>
      </p:sp>
    </p:spTree>
    <p:extLst>
      <p:ext uri="{BB962C8B-B14F-4D97-AF65-F5344CB8AC3E}">
        <p14:creationId xmlns:p14="http://schemas.microsoft.com/office/powerpoint/2010/main" val="1904708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06706" y="843558"/>
            <a:ext cx="4164552" cy="1872208"/>
          </a:xfrm>
          <a:prstGeom prst="rect">
            <a:avLst/>
          </a:prstGeom>
        </p:spPr>
        <p:txBody>
          <a:bodyPr lIns="91440" rIns="0"/>
          <a:lstStyle>
            <a:lvl1pPr algn="l">
              <a:lnSpc>
                <a:spcPct val="70000"/>
              </a:lnSpc>
              <a:defRPr sz="4000" b="1" i="0">
                <a:solidFill>
                  <a:schemeClr val="tx1">
                    <a:lumMod val="75000"/>
                    <a:lumOff val="25000"/>
                  </a:schemeClr>
                </a:solidFill>
                <a:latin typeface="Arial"/>
                <a:cs typeface="Arial"/>
              </a:defRPr>
            </a:lvl1pPr>
          </a:lstStyle>
          <a:p>
            <a:r>
              <a:rPr lang="en-US" dirty="0"/>
              <a:t>WELCOME</a:t>
            </a:r>
            <a:br>
              <a:rPr lang="en-US" dirty="0"/>
            </a:br>
            <a:r>
              <a:rPr lang="en-US" dirty="0"/>
              <a:t>TO OUR</a:t>
            </a:r>
            <a:br>
              <a:rPr lang="en-US" dirty="0"/>
            </a:br>
            <a:r>
              <a:rPr lang="en-US" dirty="0"/>
              <a:t>AWESOME</a:t>
            </a:r>
            <a:br>
              <a:rPr lang="en-US" dirty="0"/>
            </a:br>
            <a:r>
              <a:rPr lang="en-US" dirty="0"/>
              <a:t>PRESENTATION</a:t>
            </a:r>
          </a:p>
        </p:txBody>
      </p:sp>
      <p:sp>
        <p:nvSpPr>
          <p:cNvPr id="8" name="Subtitle 2"/>
          <p:cNvSpPr>
            <a:spLocks noGrp="1"/>
          </p:cNvSpPr>
          <p:nvPr>
            <p:ph type="subTitle" idx="1" hasCustomPrompt="1"/>
          </p:nvPr>
        </p:nvSpPr>
        <p:spPr>
          <a:xfrm>
            <a:off x="506706" y="2611190"/>
            <a:ext cx="3791564" cy="370114"/>
          </a:xfrm>
          <a:prstGeom prst="rect">
            <a:avLst/>
          </a:prstGeom>
        </p:spPr>
        <p:txBody>
          <a:bodyPr lIns="91440" rIns="0"/>
          <a:lstStyle>
            <a:lvl1pPr marL="0" indent="0" algn="l">
              <a:buNone/>
              <a:defRPr sz="1200">
                <a:solidFill>
                  <a:srgbClr val="FF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DESCRIPTION HERE</a:t>
            </a:r>
          </a:p>
        </p:txBody>
      </p:sp>
      <p:sp>
        <p:nvSpPr>
          <p:cNvPr id="9" name="Text Placeholder 10"/>
          <p:cNvSpPr>
            <a:spLocks noGrp="1"/>
          </p:cNvSpPr>
          <p:nvPr>
            <p:ph type="body" sz="quarter" idx="11" hasCustomPrompt="1"/>
          </p:nvPr>
        </p:nvSpPr>
        <p:spPr>
          <a:xfrm>
            <a:off x="506413" y="3579862"/>
            <a:ext cx="1922462" cy="274637"/>
          </a:xfrm>
          <a:prstGeom prst="rect">
            <a:avLst/>
          </a:prstGeom>
        </p:spPr>
        <p:txBody>
          <a:bodyPr vert="horz" lIns="91440" rIns="0"/>
          <a:lstStyle>
            <a:lvl1pPr marL="0" marR="0" indent="0" algn="l" defTabSz="457200" rtl="0" eaLnBrk="1" fontAlgn="auto" latinLnBrk="0" hangingPunct="1">
              <a:lnSpc>
                <a:spcPct val="100000"/>
              </a:lnSpc>
              <a:spcBef>
                <a:spcPct val="20000"/>
              </a:spcBef>
              <a:spcAft>
                <a:spcPts val="0"/>
              </a:spcAft>
              <a:buClrTx/>
              <a:buSzTx/>
              <a:buFont typeface="Arial"/>
              <a:buNone/>
              <a:tabLst/>
              <a:defRPr sz="10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Dateline Here 2016</a:t>
            </a:r>
          </a:p>
          <a:p>
            <a:pPr lvl="0"/>
            <a:endParaRPr lang="en-US" dirty="0"/>
          </a:p>
        </p:txBody>
      </p:sp>
    </p:spTree>
    <p:extLst>
      <p:ext uri="{BB962C8B-B14F-4D97-AF65-F5344CB8AC3E}">
        <p14:creationId xmlns:p14="http://schemas.microsoft.com/office/powerpoint/2010/main" val="357752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06706" y="843558"/>
            <a:ext cx="4164552" cy="1872208"/>
          </a:xfrm>
          <a:prstGeom prst="rect">
            <a:avLst/>
          </a:prstGeom>
        </p:spPr>
        <p:txBody>
          <a:bodyPr lIns="91440" rIns="0"/>
          <a:lstStyle>
            <a:lvl1pPr algn="l">
              <a:lnSpc>
                <a:spcPct val="70000"/>
              </a:lnSpc>
              <a:defRPr sz="4000" b="1" i="0">
                <a:solidFill>
                  <a:schemeClr val="tx1">
                    <a:lumMod val="75000"/>
                    <a:lumOff val="25000"/>
                  </a:schemeClr>
                </a:solidFill>
                <a:latin typeface="Arial"/>
                <a:cs typeface="Arial"/>
              </a:defRPr>
            </a:lvl1pPr>
          </a:lstStyle>
          <a:p>
            <a:r>
              <a:rPr lang="en-US" dirty="0"/>
              <a:t>WELCOME</a:t>
            </a:r>
            <a:br>
              <a:rPr lang="en-US" dirty="0"/>
            </a:br>
            <a:r>
              <a:rPr lang="en-US" dirty="0"/>
              <a:t>TO OUR</a:t>
            </a:r>
            <a:br>
              <a:rPr lang="en-US" dirty="0"/>
            </a:br>
            <a:r>
              <a:rPr lang="en-US" dirty="0"/>
              <a:t>AWESOME</a:t>
            </a:r>
            <a:br>
              <a:rPr lang="en-US" dirty="0"/>
            </a:br>
            <a:r>
              <a:rPr lang="en-US" dirty="0"/>
              <a:t>PRESENTATION</a:t>
            </a:r>
          </a:p>
        </p:txBody>
      </p:sp>
      <p:sp>
        <p:nvSpPr>
          <p:cNvPr id="8" name="Subtitle 2"/>
          <p:cNvSpPr>
            <a:spLocks noGrp="1"/>
          </p:cNvSpPr>
          <p:nvPr>
            <p:ph type="subTitle" idx="1" hasCustomPrompt="1"/>
          </p:nvPr>
        </p:nvSpPr>
        <p:spPr>
          <a:xfrm>
            <a:off x="506706" y="2611190"/>
            <a:ext cx="3791564" cy="370114"/>
          </a:xfrm>
          <a:prstGeom prst="rect">
            <a:avLst/>
          </a:prstGeom>
        </p:spPr>
        <p:txBody>
          <a:bodyPr lIns="91440" rIns="0"/>
          <a:lstStyle>
            <a:lvl1pPr marL="0" indent="0" algn="l">
              <a:buNone/>
              <a:defRPr sz="1200">
                <a:solidFill>
                  <a:srgbClr val="FF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DESCRIPTION HERE</a:t>
            </a:r>
          </a:p>
        </p:txBody>
      </p:sp>
      <p:sp>
        <p:nvSpPr>
          <p:cNvPr id="9" name="Text Placeholder 10"/>
          <p:cNvSpPr>
            <a:spLocks noGrp="1"/>
          </p:cNvSpPr>
          <p:nvPr>
            <p:ph type="body" sz="quarter" idx="11" hasCustomPrompt="1"/>
          </p:nvPr>
        </p:nvSpPr>
        <p:spPr>
          <a:xfrm>
            <a:off x="506413" y="3579862"/>
            <a:ext cx="1922462" cy="274637"/>
          </a:xfrm>
          <a:prstGeom prst="rect">
            <a:avLst/>
          </a:prstGeom>
        </p:spPr>
        <p:txBody>
          <a:bodyPr vert="horz" lIns="91440" rIns="0"/>
          <a:lstStyle>
            <a:lvl1pPr marL="0" marR="0" indent="0" algn="l" defTabSz="457200" rtl="0" eaLnBrk="1" fontAlgn="auto" latinLnBrk="0" hangingPunct="1">
              <a:lnSpc>
                <a:spcPct val="100000"/>
              </a:lnSpc>
              <a:spcBef>
                <a:spcPct val="20000"/>
              </a:spcBef>
              <a:spcAft>
                <a:spcPts val="0"/>
              </a:spcAft>
              <a:buClrTx/>
              <a:buSzTx/>
              <a:buFont typeface="Arial"/>
              <a:buNone/>
              <a:tabLst/>
              <a:defRPr sz="10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Dateline Here 2016</a:t>
            </a:r>
          </a:p>
          <a:p>
            <a:pPr lvl="0"/>
            <a:endParaRPr lang="en-US" dirty="0"/>
          </a:p>
        </p:txBody>
      </p:sp>
    </p:spTree>
    <p:extLst>
      <p:ext uri="{BB962C8B-B14F-4D97-AF65-F5344CB8AC3E}">
        <p14:creationId xmlns:p14="http://schemas.microsoft.com/office/powerpoint/2010/main" val="4294190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06706" y="843558"/>
            <a:ext cx="4164552" cy="1872208"/>
          </a:xfrm>
          <a:prstGeom prst="rect">
            <a:avLst/>
          </a:prstGeom>
        </p:spPr>
        <p:txBody>
          <a:bodyPr lIns="91440" rIns="0"/>
          <a:lstStyle>
            <a:lvl1pPr algn="l">
              <a:lnSpc>
                <a:spcPct val="70000"/>
              </a:lnSpc>
              <a:defRPr sz="4000" b="1" i="0">
                <a:solidFill>
                  <a:schemeClr val="tx1">
                    <a:lumMod val="75000"/>
                    <a:lumOff val="25000"/>
                  </a:schemeClr>
                </a:solidFill>
                <a:latin typeface="Arial"/>
                <a:cs typeface="Arial"/>
              </a:defRPr>
            </a:lvl1pPr>
          </a:lstStyle>
          <a:p>
            <a:r>
              <a:rPr lang="en-US" dirty="0"/>
              <a:t>WELCOME</a:t>
            </a:r>
            <a:br>
              <a:rPr lang="en-US" dirty="0"/>
            </a:br>
            <a:r>
              <a:rPr lang="en-US" dirty="0"/>
              <a:t>TO OUR</a:t>
            </a:r>
            <a:br>
              <a:rPr lang="en-US" dirty="0"/>
            </a:br>
            <a:r>
              <a:rPr lang="en-US" dirty="0"/>
              <a:t>AWESOME</a:t>
            </a:r>
            <a:br>
              <a:rPr lang="en-US" dirty="0"/>
            </a:br>
            <a:r>
              <a:rPr lang="en-US" dirty="0"/>
              <a:t>PRESENTATION</a:t>
            </a:r>
          </a:p>
        </p:txBody>
      </p:sp>
      <p:sp>
        <p:nvSpPr>
          <p:cNvPr id="8" name="Subtitle 2"/>
          <p:cNvSpPr>
            <a:spLocks noGrp="1"/>
          </p:cNvSpPr>
          <p:nvPr>
            <p:ph type="subTitle" idx="1" hasCustomPrompt="1"/>
          </p:nvPr>
        </p:nvSpPr>
        <p:spPr>
          <a:xfrm>
            <a:off x="506706" y="2611190"/>
            <a:ext cx="3791564" cy="370114"/>
          </a:xfrm>
          <a:prstGeom prst="rect">
            <a:avLst/>
          </a:prstGeom>
        </p:spPr>
        <p:txBody>
          <a:bodyPr lIns="91440" rIns="0"/>
          <a:lstStyle>
            <a:lvl1pPr marL="0" indent="0" algn="l">
              <a:buNone/>
              <a:defRPr sz="1200">
                <a:solidFill>
                  <a:srgbClr val="FF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DESCRIPTION HERE</a:t>
            </a:r>
          </a:p>
        </p:txBody>
      </p:sp>
      <p:sp>
        <p:nvSpPr>
          <p:cNvPr id="9" name="Text Placeholder 10"/>
          <p:cNvSpPr>
            <a:spLocks noGrp="1"/>
          </p:cNvSpPr>
          <p:nvPr>
            <p:ph type="body" sz="quarter" idx="11" hasCustomPrompt="1"/>
          </p:nvPr>
        </p:nvSpPr>
        <p:spPr>
          <a:xfrm>
            <a:off x="506413" y="3579862"/>
            <a:ext cx="1922462" cy="274637"/>
          </a:xfrm>
          <a:prstGeom prst="rect">
            <a:avLst/>
          </a:prstGeom>
        </p:spPr>
        <p:txBody>
          <a:bodyPr vert="horz" lIns="91440" rIns="0"/>
          <a:lstStyle>
            <a:lvl1pPr marL="0" marR="0" indent="0" algn="l" defTabSz="457200" rtl="0" eaLnBrk="1" fontAlgn="auto" latinLnBrk="0" hangingPunct="1">
              <a:lnSpc>
                <a:spcPct val="100000"/>
              </a:lnSpc>
              <a:spcBef>
                <a:spcPct val="20000"/>
              </a:spcBef>
              <a:spcAft>
                <a:spcPts val="0"/>
              </a:spcAft>
              <a:buClrTx/>
              <a:buSzTx/>
              <a:buFont typeface="Arial"/>
              <a:buNone/>
              <a:tabLst/>
              <a:defRPr sz="10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Dateline Here 2016</a:t>
            </a:r>
          </a:p>
          <a:p>
            <a:pPr lvl="0"/>
            <a:endParaRPr lang="en-US" dirty="0"/>
          </a:p>
        </p:txBody>
      </p:sp>
    </p:spTree>
    <p:extLst>
      <p:ext uri="{BB962C8B-B14F-4D97-AF65-F5344CB8AC3E}">
        <p14:creationId xmlns:p14="http://schemas.microsoft.com/office/powerpoint/2010/main" val="2148267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mp;PV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6706" y="843558"/>
            <a:ext cx="4164552" cy="1872208"/>
          </a:xfrm>
          <a:prstGeom prst="rect">
            <a:avLst/>
          </a:prstGeom>
        </p:spPr>
        <p:txBody>
          <a:bodyPr lIns="91440" rIns="0"/>
          <a:lstStyle>
            <a:lvl1pPr algn="l">
              <a:lnSpc>
                <a:spcPct val="70000"/>
              </a:lnSpc>
              <a:defRPr sz="4000" b="1" i="0">
                <a:solidFill>
                  <a:schemeClr val="tx1">
                    <a:lumMod val="75000"/>
                    <a:lumOff val="25000"/>
                  </a:schemeClr>
                </a:solidFill>
                <a:latin typeface="Arial"/>
                <a:cs typeface="Arial"/>
              </a:defRPr>
            </a:lvl1pPr>
          </a:lstStyle>
          <a:p>
            <a:r>
              <a:rPr lang="en-US" dirty="0"/>
              <a:t>WELCOME</a:t>
            </a:r>
            <a:br>
              <a:rPr lang="en-US" dirty="0"/>
            </a:br>
            <a:r>
              <a:rPr lang="en-US" dirty="0"/>
              <a:t>TO OUR</a:t>
            </a:r>
            <a:br>
              <a:rPr lang="en-US" dirty="0"/>
            </a:br>
            <a:r>
              <a:rPr lang="en-US" dirty="0"/>
              <a:t>AWESOME</a:t>
            </a:r>
            <a:br>
              <a:rPr lang="en-US" dirty="0"/>
            </a:br>
            <a:r>
              <a:rPr lang="en-US" dirty="0"/>
              <a:t>PRESENTATION</a:t>
            </a:r>
          </a:p>
        </p:txBody>
      </p:sp>
      <p:sp>
        <p:nvSpPr>
          <p:cNvPr id="3" name="Subtitle 2"/>
          <p:cNvSpPr>
            <a:spLocks noGrp="1"/>
          </p:cNvSpPr>
          <p:nvPr>
            <p:ph type="subTitle" idx="1" hasCustomPrompt="1"/>
          </p:nvPr>
        </p:nvSpPr>
        <p:spPr>
          <a:xfrm>
            <a:off x="506706" y="2611190"/>
            <a:ext cx="3791564" cy="370114"/>
          </a:xfrm>
          <a:prstGeom prst="rect">
            <a:avLst/>
          </a:prstGeom>
        </p:spPr>
        <p:txBody>
          <a:bodyPr lIns="91440" rIns="0"/>
          <a:lstStyle>
            <a:lvl1pPr marL="0" indent="0" algn="l">
              <a:buNone/>
              <a:defRPr sz="1200">
                <a:solidFill>
                  <a:srgbClr val="FF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DESCRIPTION HERE</a:t>
            </a:r>
          </a:p>
        </p:txBody>
      </p:sp>
      <p:sp>
        <p:nvSpPr>
          <p:cNvPr id="11" name="Text Placeholder 10"/>
          <p:cNvSpPr>
            <a:spLocks noGrp="1"/>
          </p:cNvSpPr>
          <p:nvPr>
            <p:ph type="body" sz="quarter" idx="11" hasCustomPrompt="1"/>
          </p:nvPr>
        </p:nvSpPr>
        <p:spPr>
          <a:xfrm>
            <a:off x="506413" y="3579862"/>
            <a:ext cx="1922462" cy="274637"/>
          </a:xfrm>
          <a:prstGeom prst="rect">
            <a:avLst/>
          </a:prstGeom>
        </p:spPr>
        <p:txBody>
          <a:bodyPr vert="horz" lIns="91440" rIns="0"/>
          <a:lstStyle>
            <a:lvl1pPr marL="0" marR="0" indent="0" algn="l" defTabSz="457200" rtl="0" eaLnBrk="1" fontAlgn="auto" latinLnBrk="0" hangingPunct="1">
              <a:lnSpc>
                <a:spcPct val="100000"/>
              </a:lnSpc>
              <a:spcBef>
                <a:spcPct val="20000"/>
              </a:spcBef>
              <a:spcAft>
                <a:spcPts val="0"/>
              </a:spcAft>
              <a:buClrTx/>
              <a:buSzTx/>
              <a:buFont typeface="Arial"/>
              <a:buNone/>
              <a:tabLst/>
              <a:defRPr sz="10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Dateline Here 2016</a:t>
            </a:r>
          </a:p>
          <a:p>
            <a:pPr lvl="0"/>
            <a:endParaRPr lang="en-US" dirty="0"/>
          </a:p>
        </p:txBody>
      </p:sp>
    </p:spTree>
    <p:extLst>
      <p:ext uri="{BB962C8B-B14F-4D97-AF65-F5344CB8AC3E}">
        <p14:creationId xmlns:p14="http://schemas.microsoft.com/office/powerpoint/2010/main" val="220862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06706" y="843558"/>
            <a:ext cx="4164552" cy="1872208"/>
          </a:xfrm>
          <a:prstGeom prst="rect">
            <a:avLst/>
          </a:prstGeom>
        </p:spPr>
        <p:txBody>
          <a:bodyPr lIns="91440" rIns="0"/>
          <a:lstStyle>
            <a:lvl1pPr algn="l">
              <a:lnSpc>
                <a:spcPct val="70000"/>
              </a:lnSpc>
              <a:defRPr sz="4000" b="1" i="0">
                <a:solidFill>
                  <a:schemeClr val="tx1">
                    <a:lumMod val="75000"/>
                    <a:lumOff val="25000"/>
                  </a:schemeClr>
                </a:solidFill>
                <a:latin typeface="Arial"/>
                <a:cs typeface="Arial"/>
              </a:defRPr>
            </a:lvl1pPr>
          </a:lstStyle>
          <a:p>
            <a:r>
              <a:rPr lang="en-US" dirty="0"/>
              <a:t>WELCOME</a:t>
            </a:r>
            <a:br>
              <a:rPr lang="en-US" dirty="0"/>
            </a:br>
            <a:r>
              <a:rPr lang="en-US" dirty="0"/>
              <a:t>TO OUR</a:t>
            </a:r>
            <a:br>
              <a:rPr lang="en-US" dirty="0"/>
            </a:br>
            <a:r>
              <a:rPr lang="en-US" dirty="0"/>
              <a:t>AWESOME</a:t>
            </a:r>
            <a:br>
              <a:rPr lang="en-US" dirty="0"/>
            </a:br>
            <a:r>
              <a:rPr lang="en-US" dirty="0"/>
              <a:t>PRESENTATION</a:t>
            </a:r>
          </a:p>
        </p:txBody>
      </p:sp>
      <p:sp>
        <p:nvSpPr>
          <p:cNvPr id="8" name="Subtitle 2"/>
          <p:cNvSpPr>
            <a:spLocks noGrp="1"/>
          </p:cNvSpPr>
          <p:nvPr>
            <p:ph type="subTitle" idx="1" hasCustomPrompt="1"/>
          </p:nvPr>
        </p:nvSpPr>
        <p:spPr>
          <a:xfrm>
            <a:off x="506706" y="2611190"/>
            <a:ext cx="3791564" cy="370114"/>
          </a:xfrm>
          <a:prstGeom prst="rect">
            <a:avLst/>
          </a:prstGeom>
        </p:spPr>
        <p:txBody>
          <a:bodyPr lIns="91440" rIns="0"/>
          <a:lstStyle>
            <a:lvl1pPr marL="0" indent="0" algn="l">
              <a:buNone/>
              <a:defRPr sz="1200">
                <a:solidFill>
                  <a:srgbClr val="FF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DESCRIPTION HERE</a:t>
            </a:r>
          </a:p>
        </p:txBody>
      </p:sp>
      <p:sp>
        <p:nvSpPr>
          <p:cNvPr id="9" name="Text Placeholder 10"/>
          <p:cNvSpPr>
            <a:spLocks noGrp="1"/>
          </p:cNvSpPr>
          <p:nvPr>
            <p:ph type="body" sz="quarter" idx="11" hasCustomPrompt="1"/>
          </p:nvPr>
        </p:nvSpPr>
        <p:spPr>
          <a:xfrm>
            <a:off x="506413" y="3579862"/>
            <a:ext cx="1922462" cy="274637"/>
          </a:xfrm>
          <a:prstGeom prst="rect">
            <a:avLst/>
          </a:prstGeom>
        </p:spPr>
        <p:txBody>
          <a:bodyPr vert="horz" lIns="91440" rIns="0"/>
          <a:lstStyle>
            <a:lvl1pPr marL="0" marR="0" indent="0" algn="l" defTabSz="457200" rtl="0" eaLnBrk="1" fontAlgn="auto" latinLnBrk="0" hangingPunct="1">
              <a:lnSpc>
                <a:spcPct val="100000"/>
              </a:lnSpc>
              <a:spcBef>
                <a:spcPct val="20000"/>
              </a:spcBef>
              <a:spcAft>
                <a:spcPts val="0"/>
              </a:spcAft>
              <a:buClrTx/>
              <a:buSzTx/>
              <a:buFont typeface="Arial"/>
              <a:buNone/>
              <a:tabLst/>
              <a:defRPr sz="10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Dateline Here 2016</a:t>
            </a:r>
          </a:p>
          <a:p>
            <a:pPr lvl="0"/>
            <a:endParaRPr lang="en-US" dirty="0"/>
          </a:p>
        </p:txBody>
      </p:sp>
    </p:spTree>
    <p:extLst>
      <p:ext uri="{BB962C8B-B14F-4D97-AF65-F5344CB8AC3E}">
        <p14:creationId xmlns:p14="http://schemas.microsoft.com/office/powerpoint/2010/main" val="195349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6706" y="843558"/>
            <a:ext cx="4164552" cy="1872208"/>
          </a:xfrm>
          <a:prstGeom prst="rect">
            <a:avLst/>
          </a:prstGeom>
        </p:spPr>
        <p:txBody>
          <a:bodyPr lIns="91440" rIns="0"/>
          <a:lstStyle>
            <a:lvl1pPr algn="l">
              <a:lnSpc>
                <a:spcPct val="70000"/>
              </a:lnSpc>
              <a:defRPr sz="4000" b="1" i="0">
                <a:solidFill>
                  <a:schemeClr val="tx1">
                    <a:lumMod val="75000"/>
                    <a:lumOff val="25000"/>
                  </a:schemeClr>
                </a:solidFill>
                <a:latin typeface="Arial"/>
                <a:cs typeface="Arial"/>
              </a:defRPr>
            </a:lvl1pPr>
          </a:lstStyle>
          <a:p>
            <a:r>
              <a:rPr lang="en-US" dirty="0"/>
              <a:t>WELCOME</a:t>
            </a:r>
            <a:br>
              <a:rPr lang="en-US" dirty="0"/>
            </a:br>
            <a:r>
              <a:rPr lang="en-US" dirty="0"/>
              <a:t>TO OUR</a:t>
            </a:r>
            <a:br>
              <a:rPr lang="en-US" dirty="0"/>
            </a:br>
            <a:r>
              <a:rPr lang="en-US" dirty="0"/>
              <a:t>AWESOME</a:t>
            </a:r>
            <a:br>
              <a:rPr lang="en-US" dirty="0"/>
            </a:br>
            <a:r>
              <a:rPr lang="en-US" dirty="0"/>
              <a:t>PRESENTATION</a:t>
            </a:r>
          </a:p>
        </p:txBody>
      </p:sp>
      <p:sp>
        <p:nvSpPr>
          <p:cNvPr id="3" name="Subtitle 2"/>
          <p:cNvSpPr>
            <a:spLocks noGrp="1"/>
          </p:cNvSpPr>
          <p:nvPr>
            <p:ph type="subTitle" idx="1" hasCustomPrompt="1"/>
          </p:nvPr>
        </p:nvSpPr>
        <p:spPr>
          <a:xfrm>
            <a:off x="506706" y="2611190"/>
            <a:ext cx="3791564" cy="370114"/>
          </a:xfrm>
          <a:prstGeom prst="rect">
            <a:avLst/>
          </a:prstGeom>
        </p:spPr>
        <p:txBody>
          <a:bodyPr lIns="91440" rIns="0"/>
          <a:lstStyle>
            <a:lvl1pPr marL="0" indent="0" algn="l">
              <a:buNone/>
              <a:defRPr sz="1200">
                <a:solidFill>
                  <a:srgbClr val="FF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DESCRIPTION HERE</a:t>
            </a:r>
          </a:p>
        </p:txBody>
      </p:sp>
      <p:sp>
        <p:nvSpPr>
          <p:cNvPr id="4" name="Text Placeholder 10"/>
          <p:cNvSpPr>
            <a:spLocks noGrp="1"/>
          </p:cNvSpPr>
          <p:nvPr>
            <p:ph type="body" sz="quarter" idx="11" hasCustomPrompt="1"/>
          </p:nvPr>
        </p:nvSpPr>
        <p:spPr>
          <a:xfrm>
            <a:off x="506413" y="3579862"/>
            <a:ext cx="1922462" cy="274637"/>
          </a:xfrm>
          <a:prstGeom prst="rect">
            <a:avLst/>
          </a:prstGeom>
        </p:spPr>
        <p:txBody>
          <a:bodyPr vert="horz" lIns="91440" rIns="0"/>
          <a:lstStyle>
            <a:lvl1pPr marL="0" marR="0" indent="0" algn="l" defTabSz="457200" rtl="0" eaLnBrk="1" fontAlgn="auto" latinLnBrk="0" hangingPunct="1">
              <a:lnSpc>
                <a:spcPct val="100000"/>
              </a:lnSpc>
              <a:spcBef>
                <a:spcPct val="20000"/>
              </a:spcBef>
              <a:spcAft>
                <a:spcPts val="0"/>
              </a:spcAft>
              <a:buClrTx/>
              <a:buSzTx/>
              <a:buFont typeface="Arial"/>
              <a:buNone/>
              <a:tabLst/>
              <a:defRPr sz="10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Dateline Here 2016</a:t>
            </a:r>
          </a:p>
          <a:p>
            <a:pPr lvl="0"/>
            <a:endParaRPr lang="en-US" dirty="0"/>
          </a:p>
        </p:txBody>
      </p:sp>
    </p:spTree>
    <p:extLst>
      <p:ext uri="{BB962C8B-B14F-4D97-AF65-F5344CB8AC3E}">
        <p14:creationId xmlns:p14="http://schemas.microsoft.com/office/powerpoint/2010/main" val="45884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06706" y="843558"/>
            <a:ext cx="4164552" cy="1872208"/>
          </a:xfrm>
          <a:prstGeom prst="rect">
            <a:avLst/>
          </a:prstGeom>
        </p:spPr>
        <p:txBody>
          <a:bodyPr lIns="91440" rIns="0"/>
          <a:lstStyle>
            <a:lvl1pPr algn="l">
              <a:lnSpc>
                <a:spcPct val="70000"/>
              </a:lnSpc>
              <a:defRPr sz="4000" b="1" i="0">
                <a:solidFill>
                  <a:schemeClr val="tx1">
                    <a:lumMod val="75000"/>
                    <a:lumOff val="25000"/>
                  </a:schemeClr>
                </a:solidFill>
                <a:latin typeface="Arial"/>
                <a:cs typeface="Arial"/>
              </a:defRPr>
            </a:lvl1pPr>
          </a:lstStyle>
          <a:p>
            <a:r>
              <a:rPr lang="en-US" dirty="0"/>
              <a:t>WELCOME</a:t>
            </a:r>
            <a:br>
              <a:rPr lang="en-US" dirty="0"/>
            </a:br>
            <a:r>
              <a:rPr lang="en-US" dirty="0"/>
              <a:t>TO OUR</a:t>
            </a:r>
            <a:br>
              <a:rPr lang="en-US" dirty="0"/>
            </a:br>
            <a:r>
              <a:rPr lang="en-US" dirty="0"/>
              <a:t>AWESOME</a:t>
            </a:r>
            <a:br>
              <a:rPr lang="en-US" dirty="0"/>
            </a:br>
            <a:r>
              <a:rPr lang="en-US" dirty="0"/>
              <a:t>PRESENTATION</a:t>
            </a:r>
          </a:p>
        </p:txBody>
      </p:sp>
      <p:sp>
        <p:nvSpPr>
          <p:cNvPr id="8" name="Subtitle 2"/>
          <p:cNvSpPr>
            <a:spLocks noGrp="1"/>
          </p:cNvSpPr>
          <p:nvPr>
            <p:ph type="subTitle" idx="1" hasCustomPrompt="1"/>
          </p:nvPr>
        </p:nvSpPr>
        <p:spPr>
          <a:xfrm>
            <a:off x="506706" y="2611190"/>
            <a:ext cx="3791564" cy="370114"/>
          </a:xfrm>
          <a:prstGeom prst="rect">
            <a:avLst/>
          </a:prstGeom>
        </p:spPr>
        <p:txBody>
          <a:bodyPr lIns="91440" rIns="0"/>
          <a:lstStyle>
            <a:lvl1pPr marL="0" indent="0" algn="l">
              <a:buNone/>
              <a:defRPr sz="1200">
                <a:solidFill>
                  <a:srgbClr val="FF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DESCRIPTION HERE</a:t>
            </a:r>
          </a:p>
        </p:txBody>
      </p:sp>
      <p:sp>
        <p:nvSpPr>
          <p:cNvPr id="9" name="Text Placeholder 10"/>
          <p:cNvSpPr>
            <a:spLocks noGrp="1"/>
          </p:cNvSpPr>
          <p:nvPr>
            <p:ph type="body" sz="quarter" idx="11" hasCustomPrompt="1"/>
          </p:nvPr>
        </p:nvSpPr>
        <p:spPr>
          <a:xfrm>
            <a:off x="506413" y="3579862"/>
            <a:ext cx="1922462" cy="274637"/>
          </a:xfrm>
          <a:prstGeom prst="rect">
            <a:avLst/>
          </a:prstGeom>
        </p:spPr>
        <p:txBody>
          <a:bodyPr vert="horz" lIns="91440" rIns="0"/>
          <a:lstStyle>
            <a:lvl1pPr marL="0" marR="0" indent="0" algn="l" defTabSz="457200" rtl="0" eaLnBrk="1" fontAlgn="auto" latinLnBrk="0" hangingPunct="1">
              <a:lnSpc>
                <a:spcPct val="100000"/>
              </a:lnSpc>
              <a:spcBef>
                <a:spcPct val="20000"/>
              </a:spcBef>
              <a:spcAft>
                <a:spcPts val="0"/>
              </a:spcAft>
              <a:buClrTx/>
              <a:buSzTx/>
              <a:buFont typeface="Arial"/>
              <a:buNone/>
              <a:tabLst/>
              <a:defRPr sz="10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Dateline Here 2016</a:t>
            </a:r>
          </a:p>
          <a:p>
            <a:pPr lvl="0"/>
            <a:endParaRPr lang="en-US" dirty="0"/>
          </a:p>
        </p:txBody>
      </p:sp>
    </p:spTree>
    <p:extLst>
      <p:ext uri="{BB962C8B-B14F-4D97-AF65-F5344CB8AC3E}">
        <p14:creationId xmlns:p14="http://schemas.microsoft.com/office/powerpoint/2010/main" val="30205506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2.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p:cNvSpPr>
            <a:spLocks noGrp="1"/>
          </p:cNvSpPr>
          <p:nvPr>
            <p:ph type="body" idx="1"/>
          </p:nvPr>
        </p:nvSpPr>
        <p:spPr bwMode="auto">
          <a:xfrm>
            <a:off x="457200" y="1419225"/>
            <a:ext cx="82296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7775594" y="4816657"/>
            <a:ext cx="1012657" cy="215444"/>
          </a:xfrm>
          <a:prstGeom prst="rect">
            <a:avLst/>
          </a:prstGeom>
          <a:noFill/>
        </p:spPr>
        <p:txBody>
          <a:bodyPr wrap="square" rtlCol="0">
            <a:spAutoFit/>
          </a:bodyPr>
          <a:lstStyle/>
          <a:p>
            <a:pPr algn="r"/>
            <a:fld id="{C9F48E3F-D124-FC45-B2A4-D8FF15C5CFFA}" type="slidenum">
              <a:rPr lang="en-US" sz="800" b="0" i="0" smtClean="0">
                <a:solidFill>
                  <a:schemeClr val="tx1">
                    <a:lumMod val="75000"/>
                    <a:lumOff val="25000"/>
                  </a:schemeClr>
                </a:solidFill>
                <a:latin typeface="Arial"/>
                <a:cs typeface="Arial"/>
              </a:rPr>
              <a:pPr algn="r"/>
              <a:t>‹#›</a:t>
            </a:fld>
            <a:endParaRPr lang="en-US" sz="800" b="0" i="0" dirty="0">
              <a:solidFill>
                <a:schemeClr val="tx1">
                  <a:lumMod val="75000"/>
                  <a:lumOff val="25000"/>
                </a:schemeClr>
              </a:solidFill>
              <a:latin typeface="Arial"/>
              <a:cs typeface="Arial"/>
            </a:endParaRPr>
          </a:p>
        </p:txBody>
      </p:sp>
      <p:sp>
        <p:nvSpPr>
          <p:cNvPr id="4" name="Rectangle 3"/>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5" name="Rectangle 4"/>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583693"/>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TSSA16-008 PPT Photos 06-l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36" cy="5143500"/>
          </a:xfrm>
          <a:prstGeom prst="rect">
            <a:avLst/>
          </a:prstGeom>
        </p:spPr>
      </p:pic>
      <p:pic>
        <p:nvPicPr>
          <p:cNvPr id="8" name="Picture 7" descr="TSSARedLogo-CMYK-White Circl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490" y="3939902"/>
            <a:ext cx="771550" cy="771550"/>
          </a:xfrm>
          <a:prstGeom prst="rect">
            <a:avLst/>
          </a:prstGeom>
        </p:spPr>
      </p:pic>
      <p:sp>
        <p:nvSpPr>
          <p:cNvPr id="9" name="TextBox 8"/>
          <p:cNvSpPr txBox="1"/>
          <p:nvPr userDrawn="1"/>
        </p:nvSpPr>
        <p:spPr>
          <a:xfrm>
            <a:off x="1227648" y="4199341"/>
            <a:ext cx="1954426" cy="230832"/>
          </a:xfrm>
          <a:prstGeom prst="rect">
            <a:avLst/>
          </a:prstGeom>
          <a:noFill/>
        </p:spPr>
        <p:txBody>
          <a:bodyPr wrap="square" rtlCol="0">
            <a:spAutoFit/>
          </a:bodyPr>
          <a:lstStyle/>
          <a:p>
            <a:pPr algn="l"/>
            <a:r>
              <a:rPr lang="en-US" sz="900" b="0" i="0" dirty="0">
                <a:solidFill>
                  <a:schemeClr val="tx1">
                    <a:lumMod val="75000"/>
                    <a:lumOff val="25000"/>
                  </a:schemeClr>
                </a:solidFill>
                <a:latin typeface="Arial"/>
                <a:cs typeface="Arial"/>
              </a:rPr>
              <a:t>Putting Public Safety First</a:t>
            </a:r>
          </a:p>
        </p:txBody>
      </p:sp>
      <p:sp>
        <p:nvSpPr>
          <p:cNvPr id="10" name="Rectangle 9"/>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Rectangle 10"/>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9283096"/>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TSSA16-008 PPT Photos 05-l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36" cy="5143500"/>
          </a:xfrm>
          <a:prstGeom prst="rect">
            <a:avLst/>
          </a:prstGeom>
        </p:spPr>
      </p:pic>
      <p:pic>
        <p:nvPicPr>
          <p:cNvPr id="8" name="Picture 7" descr="TSSARedLogo-CMYK-White Circl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490" y="3939902"/>
            <a:ext cx="771550" cy="771550"/>
          </a:xfrm>
          <a:prstGeom prst="rect">
            <a:avLst/>
          </a:prstGeom>
        </p:spPr>
      </p:pic>
      <p:sp>
        <p:nvSpPr>
          <p:cNvPr id="9" name="TextBox 8"/>
          <p:cNvSpPr txBox="1"/>
          <p:nvPr userDrawn="1"/>
        </p:nvSpPr>
        <p:spPr>
          <a:xfrm>
            <a:off x="1227648" y="4199341"/>
            <a:ext cx="1954426" cy="230832"/>
          </a:xfrm>
          <a:prstGeom prst="rect">
            <a:avLst/>
          </a:prstGeom>
          <a:noFill/>
        </p:spPr>
        <p:txBody>
          <a:bodyPr wrap="square" rtlCol="0">
            <a:spAutoFit/>
          </a:bodyPr>
          <a:lstStyle/>
          <a:p>
            <a:pPr algn="l"/>
            <a:r>
              <a:rPr lang="en-US" sz="900" b="0" i="0" dirty="0">
                <a:solidFill>
                  <a:schemeClr val="tx1">
                    <a:lumMod val="75000"/>
                    <a:lumOff val="25000"/>
                  </a:schemeClr>
                </a:solidFill>
                <a:latin typeface="Arial"/>
                <a:cs typeface="Arial"/>
              </a:rPr>
              <a:t>Putting Public Safety First</a:t>
            </a:r>
          </a:p>
        </p:txBody>
      </p:sp>
      <p:sp>
        <p:nvSpPr>
          <p:cNvPr id="10" name="Rectangle 9"/>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Rectangle 10"/>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6246065"/>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TSSA16-008 PPT Photos 07-l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36" cy="5143500"/>
          </a:xfrm>
          <a:prstGeom prst="rect">
            <a:avLst/>
          </a:prstGeom>
        </p:spPr>
      </p:pic>
      <p:pic>
        <p:nvPicPr>
          <p:cNvPr id="8" name="Picture 7" descr="TSSARedLogo-CMYK-White Circl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490" y="3939902"/>
            <a:ext cx="771550" cy="771550"/>
          </a:xfrm>
          <a:prstGeom prst="rect">
            <a:avLst/>
          </a:prstGeom>
        </p:spPr>
      </p:pic>
      <p:sp>
        <p:nvSpPr>
          <p:cNvPr id="9" name="TextBox 8"/>
          <p:cNvSpPr txBox="1"/>
          <p:nvPr userDrawn="1"/>
        </p:nvSpPr>
        <p:spPr>
          <a:xfrm>
            <a:off x="1227648" y="4199341"/>
            <a:ext cx="1954426" cy="230832"/>
          </a:xfrm>
          <a:prstGeom prst="rect">
            <a:avLst/>
          </a:prstGeom>
          <a:noFill/>
        </p:spPr>
        <p:txBody>
          <a:bodyPr wrap="square" rtlCol="0">
            <a:spAutoFit/>
          </a:bodyPr>
          <a:lstStyle/>
          <a:p>
            <a:pPr algn="l"/>
            <a:r>
              <a:rPr lang="en-US" sz="900" b="0" i="0" dirty="0">
                <a:solidFill>
                  <a:schemeClr val="tx1">
                    <a:lumMod val="75000"/>
                    <a:lumOff val="25000"/>
                  </a:schemeClr>
                </a:solidFill>
                <a:latin typeface="Arial"/>
                <a:cs typeface="Arial"/>
              </a:rPr>
              <a:t>Putting Public Safety First</a:t>
            </a:r>
          </a:p>
        </p:txBody>
      </p:sp>
      <p:sp>
        <p:nvSpPr>
          <p:cNvPr id="10" name="Rectangle 9"/>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Rectangle 10"/>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8600399"/>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TSSA16-008 PPT Photos 08-l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36" cy="5143500"/>
          </a:xfrm>
          <a:prstGeom prst="rect">
            <a:avLst/>
          </a:prstGeom>
        </p:spPr>
      </p:pic>
      <p:pic>
        <p:nvPicPr>
          <p:cNvPr id="8" name="Picture 7" descr="TSSARedLogo-CMYK-White Circl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490" y="3939902"/>
            <a:ext cx="771550" cy="771550"/>
          </a:xfrm>
          <a:prstGeom prst="rect">
            <a:avLst/>
          </a:prstGeom>
        </p:spPr>
      </p:pic>
      <p:sp>
        <p:nvSpPr>
          <p:cNvPr id="9" name="TextBox 8"/>
          <p:cNvSpPr txBox="1"/>
          <p:nvPr userDrawn="1"/>
        </p:nvSpPr>
        <p:spPr>
          <a:xfrm>
            <a:off x="1227648" y="4199341"/>
            <a:ext cx="1954426" cy="230832"/>
          </a:xfrm>
          <a:prstGeom prst="rect">
            <a:avLst/>
          </a:prstGeom>
          <a:noFill/>
        </p:spPr>
        <p:txBody>
          <a:bodyPr wrap="square" rtlCol="0">
            <a:spAutoFit/>
          </a:bodyPr>
          <a:lstStyle/>
          <a:p>
            <a:pPr algn="l"/>
            <a:r>
              <a:rPr lang="en-US" sz="900" b="0" i="0" dirty="0">
                <a:solidFill>
                  <a:schemeClr val="tx1">
                    <a:lumMod val="75000"/>
                    <a:lumOff val="25000"/>
                  </a:schemeClr>
                </a:solidFill>
                <a:latin typeface="Arial"/>
                <a:cs typeface="Arial"/>
              </a:rPr>
              <a:t>Putting Public Safety First</a:t>
            </a:r>
          </a:p>
        </p:txBody>
      </p:sp>
      <p:sp>
        <p:nvSpPr>
          <p:cNvPr id="10" name="Rectangle 9"/>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Rectangle 10"/>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392479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TSSA16-008 PPT Photos 09-l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36" cy="5143500"/>
          </a:xfrm>
          <a:prstGeom prst="rect">
            <a:avLst/>
          </a:prstGeom>
        </p:spPr>
      </p:pic>
      <p:pic>
        <p:nvPicPr>
          <p:cNvPr id="8" name="Picture 7" descr="TSSARedLogo-CMYK-White Circl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490" y="3939902"/>
            <a:ext cx="771550" cy="771550"/>
          </a:xfrm>
          <a:prstGeom prst="rect">
            <a:avLst/>
          </a:prstGeom>
        </p:spPr>
      </p:pic>
      <p:sp>
        <p:nvSpPr>
          <p:cNvPr id="9" name="TextBox 8"/>
          <p:cNvSpPr txBox="1"/>
          <p:nvPr userDrawn="1"/>
        </p:nvSpPr>
        <p:spPr>
          <a:xfrm>
            <a:off x="1227648" y="4199341"/>
            <a:ext cx="1954426" cy="230832"/>
          </a:xfrm>
          <a:prstGeom prst="rect">
            <a:avLst/>
          </a:prstGeom>
          <a:noFill/>
        </p:spPr>
        <p:txBody>
          <a:bodyPr wrap="square" rtlCol="0">
            <a:spAutoFit/>
          </a:bodyPr>
          <a:lstStyle/>
          <a:p>
            <a:pPr algn="l"/>
            <a:r>
              <a:rPr lang="en-US" sz="900" b="0" i="0" dirty="0">
                <a:solidFill>
                  <a:schemeClr val="tx1">
                    <a:lumMod val="75000"/>
                    <a:lumOff val="25000"/>
                  </a:schemeClr>
                </a:solidFill>
                <a:latin typeface="Arial"/>
                <a:cs typeface="Arial"/>
              </a:rPr>
              <a:t>Putting Public Safety First</a:t>
            </a:r>
          </a:p>
        </p:txBody>
      </p:sp>
      <p:sp>
        <p:nvSpPr>
          <p:cNvPr id="10" name="Rectangle 9"/>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Rectangle 10"/>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2866462"/>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TSSA16-008 PPT Photos 01-l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36" cy="5143500"/>
          </a:xfrm>
          <a:prstGeom prst="rect">
            <a:avLst/>
          </a:prstGeom>
        </p:spPr>
      </p:pic>
      <p:pic>
        <p:nvPicPr>
          <p:cNvPr id="9" name="Picture 8" descr="TSSARedLogo-CMYK-White Circl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90" y="3939902"/>
            <a:ext cx="771550" cy="771550"/>
          </a:xfrm>
          <a:prstGeom prst="rect">
            <a:avLst/>
          </a:prstGeom>
        </p:spPr>
      </p:pic>
      <p:sp>
        <p:nvSpPr>
          <p:cNvPr id="10" name="TextBox 9"/>
          <p:cNvSpPr txBox="1"/>
          <p:nvPr/>
        </p:nvSpPr>
        <p:spPr>
          <a:xfrm>
            <a:off x="1227648" y="4199341"/>
            <a:ext cx="1954426" cy="230832"/>
          </a:xfrm>
          <a:prstGeom prst="rect">
            <a:avLst/>
          </a:prstGeom>
          <a:noFill/>
        </p:spPr>
        <p:txBody>
          <a:bodyPr wrap="square" rtlCol="0">
            <a:spAutoFit/>
          </a:bodyPr>
          <a:lstStyle/>
          <a:p>
            <a:pPr algn="l"/>
            <a:r>
              <a:rPr lang="en-US" sz="900" b="0" i="0" dirty="0">
                <a:solidFill>
                  <a:schemeClr val="tx1">
                    <a:lumMod val="75000"/>
                    <a:lumOff val="25000"/>
                  </a:schemeClr>
                </a:solidFill>
                <a:latin typeface="Arial"/>
                <a:cs typeface="Arial"/>
              </a:rPr>
              <a:t>Putting Public Safety First</a:t>
            </a:r>
          </a:p>
        </p:txBody>
      </p:sp>
      <p:sp>
        <p:nvSpPr>
          <p:cNvPr id="2" name="Rectangle 1"/>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3" name="Rectangle 2"/>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249902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24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TSSA16-008 PPT Photos 02-l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36" cy="5143500"/>
          </a:xfrm>
          <a:prstGeom prst="rect">
            <a:avLst/>
          </a:prstGeom>
        </p:spPr>
      </p:pic>
      <p:pic>
        <p:nvPicPr>
          <p:cNvPr id="8" name="Picture 7" descr="TSSARedLogo-CMYK-White Circl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490" y="3939902"/>
            <a:ext cx="771550" cy="771550"/>
          </a:xfrm>
          <a:prstGeom prst="rect">
            <a:avLst/>
          </a:prstGeom>
        </p:spPr>
      </p:pic>
      <p:sp>
        <p:nvSpPr>
          <p:cNvPr id="9" name="TextBox 8"/>
          <p:cNvSpPr txBox="1"/>
          <p:nvPr userDrawn="1"/>
        </p:nvSpPr>
        <p:spPr>
          <a:xfrm>
            <a:off x="1227648" y="4199341"/>
            <a:ext cx="1954426" cy="230832"/>
          </a:xfrm>
          <a:prstGeom prst="rect">
            <a:avLst/>
          </a:prstGeom>
          <a:noFill/>
        </p:spPr>
        <p:txBody>
          <a:bodyPr wrap="square" rtlCol="0">
            <a:spAutoFit/>
          </a:bodyPr>
          <a:lstStyle/>
          <a:p>
            <a:pPr algn="l"/>
            <a:r>
              <a:rPr lang="en-US" sz="900" b="0" i="0" dirty="0">
                <a:solidFill>
                  <a:schemeClr val="tx1">
                    <a:lumMod val="75000"/>
                    <a:lumOff val="25000"/>
                  </a:schemeClr>
                </a:solidFill>
                <a:latin typeface="Arial"/>
                <a:cs typeface="Arial"/>
              </a:rPr>
              <a:t>Putting Public Safety First</a:t>
            </a:r>
          </a:p>
        </p:txBody>
      </p:sp>
      <p:sp>
        <p:nvSpPr>
          <p:cNvPr id="10" name="Rectangle 9"/>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Rectangle 10"/>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92127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TSSA16-008 PPT Photos 03-l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36" cy="5143500"/>
          </a:xfrm>
          <a:prstGeom prst="rect">
            <a:avLst/>
          </a:prstGeom>
        </p:spPr>
      </p:pic>
      <p:pic>
        <p:nvPicPr>
          <p:cNvPr id="13" name="Picture 12" descr="TSSARedLogo-CMYK-White Circl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490" y="3939902"/>
            <a:ext cx="771550" cy="771550"/>
          </a:xfrm>
          <a:prstGeom prst="rect">
            <a:avLst/>
          </a:prstGeom>
        </p:spPr>
      </p:pic>
      <p:sp>
        <p:nvSpPr>
          <p:cNvPr id="14" name="TextBox 13"/>
          <p:cNvSpPr txBox="1"/>
          <p:nvPr userDrawn="1"/>
        </p:nvSpPr>
        <p:spPr>
          <a:xfrm>
            <a:off x="1227648" y="4199341"/>
            <a:ext cx="1954426" cy="230832"/>
          </a:xfrm>
          <a:prstGeom prst="rect">
            <a:avLst/>
          </a:prstGeom>
          <a:noFill/>
        </p:spPr>
        <p:txBody>
          <a:bodyPr wrap="square" rtlCol="0">
            <a:spAutoFit/>
          </a:bodyPr>
          <a:lstStyle/>
          <a:p>
            <a:pPr algn="l"/>
            <a:r>
              <a:rPr lang="en-US" sz="900" b="0" i="0" dirty="0">
                <a:solidFill>
                  <a:schemeClr val="tx1">
                    <a:lumMod val="75000"/>
                    <a:lumOff val="25000"/>
                  </a:schemeClr>
                </a:solidFill>
                <a:latin typeface="Arial"/>
                <a:cs typeface="Arial"/>
              </a:rPr>
              <a:t>Putting Public Safety First</a:t>
            </a:r>
          </a:p>
        </p:txBody>
      </p:sp>
      <p:sp>
        <p:nvSpPr>
          <p:cNvPr id="15" name="Rectangle 14"/>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6" name="Rectangle 15"/>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5814846"/>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TSSA16-008 PPT Photos 04-l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36" cy="5143500"/>
          </a:xfrm>
          <a:prstGeom prst="rect">
            <a:avLst/>
          </a:prstGeom>
        </p:spPr>
      </p:pic>
      <p:pic>
        <p:nvPicPr>
          <p:cNvPr id="8" name="Picture 7" descr="TSSARedLogo-CMYK-White Circl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490" y="3939902"/>
            <a:ext cx="771550" cy="771550"/>
          </a:xfrm>
          <a:prstGeom prst="rect">
            <a:avLst/>
          </a:prstGeom>
        </p:spPr>
      </p:pic>
      <p:sp>
        <p:nvSpPr>
          <p:cNvPr id="9" name="TextBox 8"/>
          <p:cNvSpPr txBox="1"/>
          <p:nvPr userDrawn="1"/>
        </p:nvSpPr>
        <p:spPr>
          <a:xfrm>
            <a:off x="1227648" y="4199341"/>
            <a:ext cx="1954426" cy="230832"/>
          </a:xfrm>
          <a:prstGeom prst="rect">
            <a:avLst/>
          </a:prstGeom>
          <a:noFill/>
        </p:spPr>
        <p:txBody>
          <a:bodyPr wrap="square" rtlCol="0">
            <a:spAutoFit/>
          </a:bodyPr>
          <a:lstStyle/>
          <a:p>
            <a:pPr algn="l"/>
            <a:r>
              <a:rPr lang="en-US" sz="900" b="0" i="0" dirty="0">
                <a:solidFill>
                  <a:schemeClr val="tx1">
                    <a:lumMod val="75000"/>
                    <a:lumOff val="25000"/>
                  </a:schemeClr>
                </a:solidFill>
                <a:latin typeface="Arial"/>
                <a:cs typeface="Arial"/>
              </a:rPr>
              <a:t>Putting Public Safety First</a:t>
            </a:r>
          </a:p>
        </p:txBody>
      </p:sp>
      <p:sp>
        <p:nvSpPr>
          <p:cNvPr id="10" name="Rectangle 9"/>
          <p:cNvSpPr/>
          <p:nvPr userDrawn="1"/>
        </p:nvSpPr>
        <p:spPr>
          <a:xfrm>
            <a:off x="0" y="0"/>
            <a:ext cx="9144000" cy="709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Rectangle 10"/>
          <p:cNvSpPr/>
          <p:nvPr userDrawn="1"/>
        </p:nvSpPr>
        <p:spPr>
          <a:xfrm>
            <a:off x="-1" y="5001735"/>
            <a:ext cx="9153137" cy="151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72208"/>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hyperlink" Target="https://www.tssa.org/en/boilers-pressure-vessels/inspections.aspx"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ertificate.tssa.org/" TargetMode="External"/><Relationship Id="rId5" Type="http://schemas.openxmlformats.org/officeDocument/2006/relationships/hyperlink" Target="https://www.tssa.org/en/boilers-pressure-vessels/register-a-design.aspx"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s://www.tssa.org/en/boilers-pressure-vessels/resources/Documents/sb00_7_rev4.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tssa.org/en/boilers-pressure-vessels/resources/Documents/sb00_2_rev1.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706" y="843558"/>
            <a:ext cx="5199150" cy="1872208"/>
          </a:xfrm>
        </p:spPr>
        <p:txBody>
          <a:bodyPr/>
          <a:lstStyle/>
          <a:p>
            <a:pPr>
              <a:spcBef>
                <a:spcPts val="1200"/>
              </a:spcBef>
              <a:spcAft>
                <a:spcPts val="1200"/>
              </a:spcAft>
            </a:pPr>
            <a:r>
              <a:rPr lang="en-US" sz="3200" dirty="0"/>
              <a:t>Agricultural Revocation - How to install new devices</a:t>
            </a:r>
          </a:p>
        </p:txBody>
      </p:sp>
      <p:sp>
        <p:nvSpPr>
          <p:cNvPr id="4" name="Text Placeholder 3"/>
          <p:cNvSpPr>
            <a:spLocks noGrp="1"/>
          </p:cNvSpPr>
          <p:nvPr>
            <p:ph type="body" sz="quarter" idx="11"/>
          </p:nvPr>
        </p:nvSpPr>
        <p:spPr/>
        <p:txBody>
          <a:bodyPr/>
          <a:lstStyle/>
          <a:p>
            <a:r>
              <a:rPr lang="en-US" b="1" dirty="0"/>
              <a:t>June 1, 2021</a:t>
            </a:r>
            <a:endParaRPr lang="en-US" dirty="0"/>
          </a:p>
        </p:txBody>
      </p:sp>
      <p:sp>
        <p:nvSpPr>
          <p:cNvPr id="5" name="Subtitle 2">
            <a:extLst>
              <a:ext uri="{FF2B5EF4-FFF2-40B4-BE49-F238E27FC236}">
                <a16:creationId xmlns:a16="http://schemas.microsoft.com/office/drawing/2014/main" id="{54B00B64-7872-4156-9070-E88115C80D2D}"/>
              </a:ext>
            </a:extLst>
          </p:cNvPr>
          <p:cNvSpPr txBox="1">
            <a:spLocks/>
          </p:cNvSpPr>
          <p:nvPr/>
        </p:nvSpPr>
        <p:spPr>
          <a:xfrm>
            <a:off x="583553" y="2984499"/>
            <a:ext cx="4876800" cy="233147"/>
          </a:xfrm>
          <a:prstGeom prst="rect">
            <a:avLst/>
          </a:prstGeom>
        </p:spPr>
        <p:txBody>
          <a:bodyPr lIns="91440" rIns="0">
            <a:normAutofit fontScale="92500" lnSpcReduction="20000"/>
          </a:bodyPr>
          <a:lstStyle>
            <a:lvl1pPr marL="0" indent="0" algn="l" defTabSz="457200" rtl="0" eaLnBrk="1" latinLnBrk="0" hangingPunct="1">
              <a:spcBef>
                <a:spcPct val="20000"/>
              </a:spcBef>
              <a:buFont typeface="Arial"/>
              <a:buNone/>
              <a:defRPr sz="1200" kern="1200">
                <a:solidFill>
                  <a:srgbClr val="FF0000"/>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CA"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6586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8DCB9-584E-4B16-9BF7-3AD789FEE659}"/>
              </a:ext>
            </a:extLst>
          </p:cNvPr>
          <p:cNvPicPr>
            <a:picLocks noChangeAspect="1"/>
          </p:cNvPicPr>
          <p:nvPr/>
        </p:nvPicPr>
        <p:blipFill>
          <a:blip r:embed="rId3">
            <a:alphaModFix amt="26000"/>
          </a:blip>
          <a:stretch>
            <a:fillRect/>
          </a:stretch>
        </p:blipFill>
        <p:spPr>
          <a:xfrm>
            <a:off x="2080261" y="566572"/>
            <a:ext cx="5082540" cy="4090071"/>
          </a:xfrm>
          <a:prstGeom prst="rect">
            <a:avLst/>
          </a:prstGeom>
        </p:spPr>
      </p:pic>
      <p:sp>
        <p:nvSpPr>
          <p:cNvPr id="8" name="Rectangle 2">
            <a:extLst>
              <a:ext uri="{FF2B5EF4-FFF2-40B4-BE49-F238E27FC236}">
                <a16:creationId xmlns:a16="http://schemas.microsoft.com/office/drawing/2014/main" id="{ED4F40B1-90F2-44B6-89E9-0E5AD72F3212}"/>
              </a:ext>
            </a:extLst>
          </p:cNvPr>
          <p:cNvSpPr txBox="1">
            <a:spLocks noChangeArrowheads="1"/>
          </p:cNvSpPr>
          <p:nvPr/>
        </p:nvSpPr>
        <p:spPr>
          <a:xfrm>
            <a:off x="963931" y="715538"/>
            <a:ext cx="7315200" cy="4090071"/>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6600" dirty="0">
                <a:solidFill>
                  <a:srgbClr val="FF0000"/>
                </a:solidFill>
                <a:latin typeface="Arial" panose="020B0604020202020204" pitchFamily="34" charset="0"/>
                <a:cs typeface="Arial" panose="020B0604020202020204" pitchFamily="34" charset="0"/>
              </a:rPr>
              <a:t>SECTION 2</a:t>
            </a:r>
            <a:br>
              <a:rPr lang="en-US" altLang="en-US" sz="48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Canadian Registration Numbers (CRNs)</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Boilers, Pressure Vessels, Piping &amp; Fittings</a:t>
            </a: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489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501395" y="213170"/>
            <a:ext cx="8874654" cy="495758"/>
          </a:xfrm>
        </p:spPr>
        <p:txBody>
          <a:bodyPr/>
          <a:lstStyle/>
          <a:p>
            <a:r>
              <a:rPr lang="en-CA" altLang="en-US" dirty="0">
                <a:solidFill>
                  <a:schemeClr val="tx1"/>
                </a:solidFill>
              </a:rPr>
              <a:t>CRNs: GENERAL REQUIREMENTS</a:t>
            </a:r>
            <a:br>
              <a:rPr lang="en-US" altLang="en-US" b="0" dirty="0">
                <a:solidFill>
                  <a:schemeClr val="tx1"/>
                </a:solidFill>
              </a:rPr>
            </a:br>
            <a:r>
              <a:rPr lang="en-US" altLang="en-US" b="0" dirty="0">
                <a:solidFill>
                  <a:schemeClr val="tx1"/>
                </a:solidFill>
              </a:rPr>
              <a:t> </a:t>
            </a:r>
            <a:endParaRPr lang="en-CA" dirty="0"/>
          </a:p>
        </p:txBody>
      </p:sp>
      <p:sp>
        <p:nvSpPr>
          <p:cNvPr id="8" name="Rectangle 6">
            <a:extLst>
              <a:ext uri="{FF2B5EF4-FFF2-40B4-BE49-F238E27FC236}">
                <a16:creationId xmlns:a16="http://schemas.microsoft.com/office/drawing/2014/main" id="{2BBB3BE8-1B6F-466A-A63F-C49D4D6C3AA3}"/>
              </a:ext>
            </a:extLst>
          </p:cNvPr>
          <p:cNvSpPr>
            <a:spLocks noChangeArrowheads="1"/>
          </p:cNvSpPr>
          <p:nvPr/>
        </p:nvSpPr>
        <p:spPr bwMode="auto">
          <a:xfrm>
            <a:off x="395677" y="1034503"/>
            <a:ext cx="8077200" cy="34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Font typeface="Symbol" panose="05050102010706020507" pitchFamily="18" charset="2"/>
              <a:tabLst>
                <a:tab pos="288925" algn="l"/>
                <a:tab pos="635000" algn="l"/>
              </a:tabLst>
              <a:defRPr sz="2400">
                <a:solidFill>
                  <a:schemeClr val="tx1"/>
                </a:solidFill>
                <a:latin typeface="Arial MT Cn" charset="0"/>
              </a:defRPr>
            </a:lvl1pPr>
            <a:lvl2pPr marL="742950" indent="-285750">
              <a:spcBef>
                <a:spcPct val="20000"/>
              </a:spcBef>
              <a:buClr>
                <a:srgbClr val="FF0000"/>
              </a:buClr>
              <a:buFont typeface="Symbol" panose="05050102010706020507" pitchFamily="18" charset="2"/>
              <a:buChar char="-"/>
              <a:tabLst>
                <a:tab pos="288925" algn="l"/>
                <a:tab pos="635000" algn="l"/>
              </a:tabLst>
              <a:defRPr sz="2800">
                <a:solidFill>
                  <a:schemeClr val="tx1"/>
                </a:solidFill>
                <a:latin typeface="Arial MT Cn" charset="0"/>
              </a:defRPr>
            </a:lvl2pPr>
            <a:lvl3pPr marL="1143000" indent="-228600">
              <a:spcBef>
                <a:spcPct val="20000"/>
              </a:spcBef>
              <a:buClr>
                <a:srgbClr val="FF0000"/>
              </a:buClr>
              <a:buChar char="o"/>
              <a:tabLst>
                <a:tab pos="288925" algn="l"/>
                <a:tab pos="635000" algn="l"/>
              </a:tabLst>
              <a:defRPr sz="2400">
                <a:solidFill>
                  <a:srgbClr val="003399"/>
                </a:solidFill>
                <a:latin typeface="Arial MT Cn" charset="0"/>
              </a:defRPr>
            </a:lvl3pPr>
            <a:lvl4pPr marL="1600200" indent="-228600">
              <a:spcBef>
                <a:spcPct val="20000"/>
              </a:spcBef>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4pPr>
            <a:lvl5pPr marL="2057400" indent="-228600">
              <a:spcBef>
                <a:spcPct val="20000"/>
              </a:spcBef>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5pPr>
            <a:lvl6pPr marL="25146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6pPr>
            <a:lvl7pPr marL="29718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7pPr>
            <a:lvl8pPr marL="34290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8pPr>
            <a:lvl9pPr marL="38862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9pPr>
          </a:lstStyle>
          <a:p>
            <a:pPr indent="-457200" defTabSz="285750">
              <a:buFont typeface="Symbol" panose="05050102010706020507" pitchFamily="18" charset="2"/>
              <a:buChar char="·"/>
              <a:tabLst>
                <a:tab pos="514350" algn="l"/>
              </a:tabLst>
            </a:pPr>
            <a:r>
              <a:rPr lang="en-US" altLang="en-US" sz="1800" dirty="0">
                <a:latin typeface="Arial" panose="020B0604020202020204" pitchFamily="34" charset="0"/>
                <a:cs typeface="Arial" panose="020B0604020202020204" pitchFamily="34" charset="0"/>
              </a:rPr>
              <a:t>TSSA issues CRN numbers for Boilers, Pressure Vessels and piping that 	are suitable for use in the province of Ontario.</a:t>
            </a:r>
          </a:p>
          <a:p>
            <a:pPr indent="-457200" defTabSz="285750">
              <a:buFont typeface="Symbol" panose="05050102010706020507" pitchFamily="18" charset="2"/>
              <a:buChar char="·"/>
              <a:tabLst>
                <a:tab pos="514350" algn="l"/>
              </a:tabLst>
            </a:pPr>
            <a:endParaRPr lang="en-US" altLang="en-US" sz="1800" dirty="0">
              <a:latin typeface="Arial" panose="020B0604020202020204" pitchFamily="34" charset="0"/>
              <a:cs typeface="Arial" panose="020B0604020202020204" pitchFamily="34" charset="0"/>
            </a:endParaRPr>
          </a:p>
          <a:p>
            <a:pPr indent="-457200" defTabSz="285750">
              <a:buFont typeface="Symbol" panose="05050102010706020507" pitchFamily="18" charset="2"/>
              <a:buChar char="·"/>
              <a:tabLst>
                <a:tab pos="514350" algn="l"/>
              </a:tabLst>
            </a:pPr>
            <a:r>
              <a:rPr lang="en-US" altLang="en-US" sz="1800" dirty="0">
                <a:latin typeface="Arial" panose="020B0604020202020204" pitchFamily="34" charset="0"/>
                <a:cs typeface="Arial" panose="020B0604020202020204" pitchFamily="34" charset="0"/>
              </a:rPr>
              <a:t>TSSA performs an independent review of the designs to ensure safety 	and code compliance.</a:t>
            </a:r>
          </a:p>
          <a:p>
            <a:endParaRPr lang="en-US" altLang="en-US" dirty="0"/>
          </a:p>
          <a:p>
            <a:r>
              <a:rPr lang="en-US" altLang="en-US" sz="3200" dirty="0"/>
              <a:t>							</a:t>
            </a:r>
          </a:p>
          <a:p>
            <a:endParaRPr lang="en-US" altLang="en-US" sz="3200" dirty="0"/>
          </a:p>
          <a:p>
            <a:endParaRPr lang="en-US" altLang="en-US" sz="3200" dirty="0"/>
          </a:p>
        </p:txBody>
      </p:sp>
      <p:pic>
        <p:nvPicPr>
          <p:cNvPr id="3" name="Recorded Sound">
            <a:hlinkClick r:id="" action="ppaction://media"/>
            <a:extLst>
              <a:ext uri="{FF2B5EF4-FFF2-40B4-BE49-F238E27FC236}">
                <a16:creationId xmlns:a16="http://schemas.microsoft.com/office/drawing/2014/main" id="{D82514DC-974B-4BF2-99DD-FBD0559240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5896" y="128270"/>
            <a:ext cx="406400" cy="406400"/>
          </a:xfrm>
          <a:prstGeom prst="rect">
            <a:avLst/>
          </a:prstGeom>
        </p:spPr>
      </p:pic>
    </p:spTree>
    <p:extLst>
      <p:ext uri="{BB962C8B-B14F-4D97-AF65-F5344CB8AC3E}">
        <p14:creationId xmlns:p14="http://schemas.microsoft.com/office/powerpoint/2010/main" val="34906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381000" y="270617"/>
            <a:ext cx="8874654" cy="495758"/>
          </a:xfrm>
        </p:spPr>
        <p:txBody>
          <a:bodyPr/>
          <a:lstStyle/>
          <a:p>
            <a:r>
              <a:rPr lang="en-US" dirty="0">
                <a:solidFill>
                  <a:schemeClr val="tx1"/>
                </a:solidFill>
              </a:rPr>
              <a:t>CRNs: PIPING SYSTEMS</a:t>
            </a:r>
            <a:br>
              <a:rPr lang="en-US" altLang="en-US" b="0" dirty="0">
                <a:solidFill>
                  <a:schemeClr val="tx1"/>
                </a:solidFill>
              </a:rPr>
            </a:br>
            <a:r>
              <a:rPr lang="en-US" altLang="en-US" b="0" dirty="0">
                <a:solidFill>
                  <a:schemeClr val="tx1"/>
                </a:solidFill>
              </a:rPr>
              <a:t> </a:t>
            </a:r>
            <a:endParaRPr lang="en-CA" dirty="0"/>
          </a:p>
        </p:txBody>
      </p:sp>
      <p:sp>
        <p:nvSpPr>
          <p:cNvPr id="5" name="Rectangle 5">
            <a:extLst>
              <a:ext uri="{FF2B5EF4-FFF2-40B4-BE49-F238E27FC236}">
                <a16:creationId xmlns:a16="http://schemas.microsoft.com/office/drawing/2014/main" id="{1B126AFE-23BB-4632-A5FF-83AF51276AF1}"/>
              </a:ext>
            </a:extLst>
          </p:cNvPr>
          <p:cNvSpPr>
            <a:spLocks noChangeArrowheads="1"/>
          </p:cNvSpPr>
          <p:nvPr/>
        </p:nvSpPr>
        <p:spPr bwMode="auto">
          <a:xfrm>
            <a:off x="380999" y="925286"/>
            <a:ext cx="887465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Font typeface="Symbol" panose="05050102010706020507" pitchFamily="18" charset="2"/>
              <a:tabLst>
                <a:tab pos="0" algn="l"/>
                <a:tab pos="519113" algn="l"/>
                <a:tab pos="577850" algn="l"/>
                <a:tab pos="635000" algn="l"/>
              </a:tabLst>
              <a:defRPr sz="2400">
                <a:solidFill>
                  <a:schemeClr val="tx1"/>
                </a:solidFill>
                <a:latin typeface="Arial MT Cn" charset="0"/>
              </a:defRPr>
            </a:lvl1pPr>
            <a:lvl2pPr marL="742950" indent="-285750">
              <a:spcBef>
                <a:spcPct val="20000"/>
              </a:spcBef>
              <a:buClr>
                <a:srgbClr val="FF0000"/>
              </a:buClr>
              <a:buFont typeface="Symbol" panose="05050102010706020507" pitchFamily="18" charset="2"/>
              <a:buChar char="-"/>
              <a:tabLst>
                <a:tab pos="0" algn="l"/>
                <a:tab pos="519113" algn="l"/>
                <a:tab pos="577850" algn="l"/>
                <a:tab pos="635000" algn="l"/>
              </a:tabLst>
              <a:defRPr sz="2800">
                <a:solidFill>
                  <a:schemeClr val="tx1"/>
                </a:solidFill>
                <a:latin typeface="Arial MT Cn" charset="0"/>
              </a:defRPr>
            </a:lvl2pPr>
            <a:lvl3pPr marL="1143000" indent="-228600">
              <a:spcBef>
                <a:spcPct val="20000"/>
              </a:spcBef>
              <a:buClr>
                <a:srgbClr val="FF0000"/>
              </a:buClr>
              <a:buChar char="o"/>
              <a:tabLst>
                <a:tab pos="0" algn="l"/>
                <a:tab pos="519113" algn="l"/>
                <a:tab pos="577850" algn="l"/>
                <a:tab pos="635000" algn="l"/>
              </a:tabLst>
              <a:defRPr sz="2400">
                <a:solidFill>
                  <a:srgbClr val="003399"/>
                </a:solidFill>
                <a:latin typeface="Arial MT Cn" charset="0"/>
              </a:defRPr>
            </a:lvl3pPr>
            <a:lvl4pPr marL="1600200" indent="-228600">
              <a:spcBef>
                <a:spcPct val="20000"/>
              </a:spcBef>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4pPr>
            <a:lvl5pPr marL="2057400" indent="-228600">
              <a:spcBef>
                <a:spcPct val="20000"/>
              </a:spcBef>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5pPr>
            <a:lvl6pPr marL="2514600" indent="-228600" eaLnBrk="0" fontAlgn="base" hangingPunct="0">
              <a:spcBef>
                <a:spcPct val="20000"/>
              </a:spcBef>
              <a:spcAft>
                <a:spcPct val="0"/>
              </a:spcAft>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6pPr>
            <a:lvl7pPr marL="2971800" indent="-228600" eaLnBrk="0" fontAlgn="base" hangingPunct="0">
              <a:spcBef>
                <a:spcPct val="20000"/>
              </a:spcBef>
              <a:spcAft>
                <a:spcPct val="0"/>
              </a:spcAft>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7pPr>
            <a:lvl8pPr marL="3429000" indent="-228600" eaLnBrk="0" fontAlgn="base" hangingPunct="0">
              <a:spcBef>
                <a:spcPct val="20000"/>
              </a:spcBef>
              <a:spcAft>
                <a:spcPct val="0"/>
              </a:spcAft>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8pPr>
            <a:lvl9pPr marL="3886200" indent="-228600" eaLnBrk="0" fontAlgn="base" hangingPunct="0">
              <a:spcBef>
                <a:spcPct val="20000"/>
              </a:spcBef>
              <a:spcAft>
                <a:spcPct val="0"/>
              </a:spcAft>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9pPr>
          </a:lstStyle>
          <a:p>
            <a:r>
              <a:rPr lang="en-US" altLang="en-US" sz="1800" b="1" dirty="0">
                <a:latin typeface="Arial" panose="020B0604020202020204" pitchFamily="34" charset="0"/>
                <a:cs typeface="Arial" panose="020B0604020202020204" pitchFamily="34" charset="0"/>
              </a:rPr>
              <a:t>Examples:</a:t>
            </a:r>
          </a:p>
          <a:p>
            <a:pPr>
              <a:buFont typeface="Symbol" panose="05050102010706020507" pitchFamily="18" charset="2"/>
              <a:buChar char="·"/>
              <a:tabLst>
                <a:tab pos="0" algn="l"/>
                <a:tab pos="358775" algn="l"/>
                <a:tab pos="519113" algn="l"/>
                <a:tab pos="577850" algn="l"/>
                <a:tab pos="635000" algn="l"/>
              </a:tabLst>
            </a:pPr>
            <a:r>
              <a:rPr lang="en-US" altLang="en-US" sz="1800" dirty="0">
                <a:latin typeface="Arial" panose="020B0604020202020204" pitchFamily="34" charset="0"/>
                <a:cs typeface="Arial" panose="020B0604020202020204" pitchFamily="34" charset="0"/>
              </a:rPr>
              <a:t> Another form of CRN is a Piping registration Number </a:t>
            </a:r>
          </a:p>
          <a:p>
            <a:pPr>
              <a:tabLst>
                <a:tab pos="0" algn="l"/>
                <a:tab pos="358775" algn="l"/>
                <a:tab pos="519113" algn="l"/>
                <a:tab pos="577850" algn="l"/>
                <a:tab pos="635000" algn="l"/>
              </a:tabLst>
            </a:pPr>
            <a:r>
              <a:rPr lang="en-US" altLang="en-US" sz="1800" dirty="0">
                <a:latin typeface="Arial" panose="020B0604020202020204" pitchFamily="34" charset="0"/>
                <a:cs typeface="Arial" panose="020B0604020202020204" pitchFamily="34" charset="0"/>
              </a:rPr>
              <a:t>(Referred to as a P#)</a:t>
            </a:r>
          </a:p>
          <a:p>
            <a:pPr>
              <a:buFont typeface="Symbol" panose="05050102010706020507" pitchFamily="18" charset="2"/>
              <a:buChar char="·"/>
              <a:tabLst>
                <a:tab pos="0" algn="l"/>
                <a:tab pos="446088" algn="l"/>
                <a:tab pos="577850" algn="l"/>
                <a:tab pos="635000" algn="l"/>
              </a:tabLst>
            </a:pPr>
            <a:r>
              <a:rPr lang="en-US" altLang="en-US" sz="1800" dirty="0">
                <a:latin typeface="Arial" panose="020B0604020202020204" pitchFamily="34" charset="0"/>
                <a:cs typeface="Arial" panose="020B0604020202020204" pitchFamily="34" charset="0"/>
              </a:rPr>
              <a:t> A number given to piping system designs by the TSSA for the Registration of piping 		systems</a:t>
            </a:r>
          </a:p>
          <a:p>
            <a:pPr>
              <a:buFont typeface="Symbol" panose="05050102010706020507" pitchFamily="18" charset="2"/>
              <a:buChar char="·"/>
              <a:tabLst>
                <a:tab pos="0" algn="l"/>
                <a:tab pos="446088" algn="l"/>
                <a:tab pos="577850" algn="l"/>
                <a:tab pos="635000" algn="l"/>
              </a:tabLst>
            </a:pPr>
            <a:r>
              <a:rPr lang="en-US" altLang="en-US" sz="1800" dirty="0">
                <a:latin typeface="Arial" panose="020B0604020202020204" pitchFamily="34" charset="0"/>
                <a:cs typeface="Arial" panose="020B0604020202020204" pitchFamily="34" charset="0"/>
              </a:rPr>
              <a:t> Example of a P#, P12345</a:t>
            </a:r>
          </a:p>
          <a:p>
            <a:pPr marL="457200" lvl="1" indent="0">
              <a:buNone/>
              <a:tabLst>
                <a:tab pos="0" algn="l"/>
                <a:tab pos="446088" algn="l"/>
                <a:tab pos="577850" algn="l"/>
                <a:tab pos="635000" algn="l"/>
              </a:tabLst>
            </a:pPr>
            <a:endParaRPr lang="en-US" altLang="en-US" sz="2200" dirty="0">
              <a:latin typeface="Arial" panose="020B0604020202020204" pitchFamily="34" charset="0"/>
              <a:cs typeface="Arial" panose="020B0604020202020204" pitchFamily="34" charset="0"/>
            </a:endParaRPr>
          </a:p>
          <a:p>
            <a:pPr lvl="1">
              <a:buFont typeface="Symbol" panose="05050102010706020507" pitchFamily="18" charset="2"/>
              <a:buChar char="·"/>
              <a:tabLst>
                <a:tab pos="0" algn="l"/>
                <a:tab pos="446088" algn="l"/>
                <a:tab pos="577850" algn="l"/>
                <a:tab pos="635000" algn="l"/>
              </a:tabLst>
            </a:pPr>
            <a:r>
              <a:rPr lang="en-US" altLang="en-US" sz="2200" dirty="0">
                <a:latin typeface="Arial" panose="020B0604020202020204" pitchFamily="34" charset="0"/>
                <a:cs typeface="Arial" panose="020B0604020202020204" pitchFamily="34" charset="0"/>
              </a:rPr>
              <a:t>Note: Design registration is required in Ontario for piping systems. Owners are responsible to have piping systems registered.</a:t>
            </a:r>
          </a:p>
          <a:p>
            <a:endParaRPr lang="en-US" altLang="en-US" dirty="0"/>
          </a:p>
        </p:txBody>
      </p:sp>
      <p:pic>
        <p:nvPicPr>
          <p:cNvPr id="3" name="Recorded Sound">
            <a:hlinkClick r:id="" action="ppaction://media"/>
            <a:extLst>
              <a:ext uri="{FF2B5EF4-FFF2-40B4-BE49-F238E27FC236}">
                <a16:creationId xmlns:a16="http://schemas.microsoft.com/office/drawing/2014/main" id="{B5AE0C47-BB15-4962-87C2-3E07AC73E9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9800" y="160102"/>
            <a:ext cx="406400" cy="406400"/>
          </a:xfrm>
          <a:prstGeom prst="rect">
            <a:avLst/>
          </a:prstGeom>
        </p:spPr>
      </p:pic>
    </p:spTree>
    <p:extLst>
      <p:ext uri="{BB962C8B-B14F-4D97-AF65-F5344CB8AC3E}">
        <p14:creationId xmlns:p14="http://schemas.microsoft.com/office/powerpoint/2010/main" val="416048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8EF6DA2C-B1A6-4A28-A049-E0085FE69E39}"/>
              </a:ext>
            </a:extLst>
          </p:cNvPr>
          <p:cNvSpPr txBox="1">
            <a:spLocks/>
          </p:cNvSpPr>
          <p:nvPr/>
        </p:nvSpPr>
        <p:spPr bwMode="auto">
          <a:xfrm>
            <a:off x="539495" y="57651"/>
            <a:ext cx="7472391" cy="495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latinLnBrk="0" hangingPunct="1">
              <a:lnSpc>
                <a:spcPct val="100000"/>
              </a:lnSpc>
              <a:spcBef>
                <a:spcPct val="20000"/>
              </a:spcBef>
              <a:buFont typeface="Arial"/>
              <a:buNone/>
              <a:defRPr sz="2800" b="1" kern="1200" baseline="0">
                <a:solidFill>
                  <a:schemeClr val="tx1">
                    <a:lumMod val="75000"/>
                    <a:lumOff val="25000"/>
                  </a:schemeClr>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CRNs: PIPING</a:t>
            </a:r>
            <a:r>
              <a:rPr lang="en-US" altLang="en-US" dirty="0">
                <a:solidFill>
                  <a:schemeClr val="tx1"/>
                </a:solidFill>
              </a:rPr>
              <a:t> </a:t>
            </a:r>
            <a:endParaRPr lang="en-CA" dirty="0"/>
          </a:p>
        </p:txBody>
      </p:sp>
      <p:sp>
        <p:nvSpPr>
          <p:cNvPr id="10" name="Rectangle 9">
            <a:extLst>
              <a:ext uri="{FF2B5EF4-FFF2-40B4-BE49-F238E27FC236}">
                <a16:creationId xmlns:a16="http://schemas.microsoft.com/office/drawing/2014/main" id="{1251A894-0BF3-4A75-ABFC-848B2E9D2E21}"/>
              </a:ext>
            </a:extLst>
          </p:cNvPr>
          <p:cNvSpPr/>
          <p:nvPr/>
        </p:nvSpPr>
        <p:spPr>
          <a:xfrm>
            <a:off x="485067" y="503777"/>
            <a:ext cx="8119438" cy="3970318"/>
          </a:xfrm>
          <a:prstGeom prst="rect">
            <a:avLst/>
          </a:prstGeom>
        </p:spPr>
        <p:txBody>
          <a:bodyPr wrap="square">
            <a:spAutoFit/>
          </a:bodyPr>
          <a:lstStyle/>
          <a:p>
            <a:r>
              <a:rPr lang="en-US" altLang="en-US" b="1" dirty="0">
                <a:latin typeface="Arial" panose="020B0604020202020204" pitchFamily="34" charset="0"/>
                <a:cs typeface="Arial" panose="020B0604020202020204" pitchFamily="34" charset="0"/>
              </a:rPr>
              <a:t>Installing New Piping</a:t>
            </a:r>
          </a:p>
          <a:p>
            <a:endParaRPr lang="en-US" altLang="en-US" b="1" dirty="0">
              <a:latin typeface="Arial" panose="020B0604020202020204" pitchFamily="34" charset="0"/>
              <a:cs typeface="Arial" panose="020B0604020202020204" pitchFamily="34" charset="0"/>
            </a:endParaRPr>
          </a:p>
          <a:p>
            <a:pPr marL="285750" indent="-285750">
              <a:buClr>
                <a:srgbClr val="FF0000"/>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Design Registration with TSSA is required</a:t>
            </a:r>
          </a:p>
          <a:p>
            <a:pPr>
              <a:buClr>
                <a:srgbClr val="FF0000"/>
              </a:buClr>
            </a:pPr>
            <a:endParaRPr lang="en-US" altLang="en-US" dirty="0">
              <a:latin typeface="Arial" panose="020B0604020202020204" pitchFamily="34" charset="0"/>
              <a:cs typeface="Arial" panose="020B0604020202020204" pitchFamily="34" charset="0"/>
            </a:endParaRPr>
          </a:p>
          <a:p>
            <a:pPr marL="285750" indent="-285750">
              <a:buClr>
                <a:srgbClr val="FF0000"/>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The link below will provide a guideline for registering a piping design, along with the application: </a:t>
            </a:r>
            <a:r>
              <a:rPr lang="en-CA" dirty="0">
                <a:hlinkClick r:id="rId5"/>
              </a:rPr>
              <a:t>Register a Design – TSSA</a:t>
            </a:r>
            <a:endParaRPr lang="en-CA" dirty="0"/>
          </a:p>
          <a:p>
            <a:pPr>
              <a:buClr>
                <a:srgbClr val="FF0000"/>
              </a:buClr>
            </a:pPr>
            <a:endParaRPr lang="en-US" altLang="en-US" dirty="0">
              <a:latin typeface="Arial" panose="020B0604020202020204" pitchFamily="34" charset="0"/>
              <a:cs typeface="Arial" panose="020B0604020202020204" pitchFamily="34" charset="0"/>
            </a:endParaRPr>
          </a:p>
          <a:p>
            <a:pPr marL="285750" indent="-285750">
              <a:buClr>
                <a:srgbClr val="FF0000"/>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Please ensure that the piping will be fabricated by a company holding a valid COA for piping. Below is a link that can be used to find a local COA holder: </a:t>
            </a:r>
            <a:r>
              <a:rPr lang="en-CA" dirty="0">
                <a:hlinkClick r:id="rId6"/>
              </a:rPr>
              <a:t>TSSA - Certificate Business Directory</a:t>
            </a:r>
            <a:endParaRPr lang="en-CA" dirty="0"/>
          </a:p>
          <a:p>
            <a:pPr>
              <a:buClr>
                <a:srgbClr val="FF0000"/>
              </a:buClr>
            </a:pPr>
            <a:endParaRPr lang="en-US" b="1" dirty="0">
              <a:latin typeface="Arial" panose="020B0604020202020204" pitchFamily="34" charset="0"/>
              <a:cs typeface="Arial" panose="020B0604020202020204" pitchFamily="34" charset="0"/>
            </a:endParaRPr>
          </a:p>
          <a:p>
            <a:pPr marL="285750" indent="-285750">
              <a:buClr>
                <a:srgbClr val="FF0000"/>
              </a:buClr>
              <a:buFont typeface="Arial" panose="020B0604020202020204" pitchFamily="34" charset="0"/>
              <a:buChar char="•"/>
            </a:pPr>
            <a:r>
              <a:rPr lang="en-US" dirty="0">
                <a:latin typeface="Arial" panose="020B0604020202020204" pitchFamily="34" charset="0"/>
                <a:cs typeface="Arial" panose="020B0604020202020204" pitchFamily="34" charset="0"/>
              </a:rPr>
              <a:t>Contact your local Inspector prior to starting the fabrication. Below is a link to the directory of Inspectors as well as information on how to book the inspection: </a:t>
            </a:r>
            <a:r>
              <a:rPr lang="en-CA" dirty="0">
                <a:hlinkClick r:id="rId7"/>
              </a:rPr>
              <a:t>Inspections - TSSA</a:t>
            </a:r>
            <a:endParaRPr lang="en-US"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91C0E246-E09E-4BC8-ADB1-3A71F43E33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50225" y="147009"/>
            <a:ext cx="406400" cy="406400"/>
          </a:xfrm>
          <a:prstGeom prst="rect">
            <a:avLst/>
          </a:prstGeom>
        </p:spPr>
      </p:pic>
    </p:spTree>
    <p:extLst>
      <p:ext uri="{BB962C8B-B14F-4D97-AF65-F5344CB8AC3E}">
        <p14:creationId xmlns:p14="http://schemas.microsoft.com/office/powerpoint/2010/main" val="315849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452409" y="360901"/>
            <a:ext cx="8874654" cy="495758"/>
          </a:xfrm>
        </p:spPr>
        <p:txBody>
          <a:bodyPr/>
          <a:lstStyle/>
          <a:p>
            <a:r>
              <a:rPr lang="en-CA" altLang="en-US" dirty="0">
                <a:solidFill>
                  <a:schemeClr val="tx1"/>
                </a:solidFill>
              </a:rPr>
              <a:t>REGISTRATION OF FITTINGS</a:t>
            </a:r>
            <a:br>
              <a:rPr lang="en-US" altLang="en-US" b="0" dirty="0">
                <a:solidFill>
                  <a:schemeClr val="tx1"/>
                </a:solidFill>
              </a:rPr>
            </a:br>
            <a:r>
              <a:rPr lang="en-US" altLang="en-US" b="0" dirty="0">
                <a:solidFill>
                  <a:schemeClr val="tx1"/>
                </a:solidFill>
              </a:rPr>
              <a:t> </a:t>
            </a:r>
            <a:endParaRPr lang="en-CA" dirty="0"/>
          </a:p>
        </p:txBody>
      </p:sp>
      <p:sp>
        <p:nvSpPr>
          <p:cNvPr id="5" name="Rectangle 2">
            <a:extLst>
              <a:ext uri="{FF2B5EF4-FFF2-40B4-BE49-F238E27FC236}">
                <a16:creationId xmlns:a16="http://schemas.microsoft.com/office/drawing/2014/main" id="{B40A9489-555D-4157-8C60-8B88607F0621}"/>
              </a:ext>
            </a:extLst>
          </p:cNvPr>
          <p:cNvSpPr txBox="1">
            <a:spLocks noChangeArrowheads="1"/>
          </p:cNvSpPr>
          <p:nvPr/>
        </p:nvSpPr>
        <p:spPr>
          <a:xfrm>
            <a:off x="452408" y="1055981"/>
            <a:ext cx="8363931" cy="3516019"/>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Clr>
                <a:srgbClr val="FF0000"/>
              </a:buClr>
              <a:tabLst>
                <a:tab pos="635000" algn="l"/>
              </a:tabLst>
              <a:defRPr/>
            </a:pPr>
            <a:r>
              <a:rPr lang="en-US" altLang="en-US" sz="1800" dirty="0"/>
              <a:t>Definition of a Fitting?</a:t>
            </a:r>
          </a:p>
          <a:p>
            <a:pPr lvl="1">
              <a:lnSpc>
                <a:spcPct val="90000"/>
              </a:lnSpc>
              <a:buClr>
                <a:srgbClr val="FF0000"/>
              </a:buClr>
              <a:buChar char="•"/>
              <a:tabLst>
                <a:tab pos="635000" algn="l"/>
              </a:tabLst>
              <a:defRPr/>
            </a:pPr>
            <a:r>
              <a:rPr lang="en-CA" sz="1800" dirty="0"/>
              <a:t>An appurtenance that is attached to or used in connection with a boiler, a pressure vessel or piping and includes such things as valves, gauges and controlling devices and other pressure-retaining components; (“accessory”)</a:t>
            </a:r>
          </a:p>
          <a:p>
            <a:pPr marL="457200" lvl="1" indent="0">
              <a:lnSpc>
                <a:spcPct val="90000"/>
              </a:lnSpc>
              <a:buClr>
                <a:srgbClr val="FF0000"/>
              </a:buClr>
              <a:buNone/>
              <a:tabLst>
                <a:tab pos="635000" algn="l"/>
              </a:tabLst>
              <a:defRPr/>
            </a:pPr>
            <a:endParaRPr lang="en-US" sz="1800" dirty="0"/>
          </a:p>
          <a:p>
            <a:pPr>
              <a:lnSpc>
                <a:spcPct val="90000"/>
              </a:lnSpc>
              <a:buClr>
                <a:srgbClr val="FF0000"/>
              </a:buClr>
              <a:buFont typeface="Arial" panose="020B0604020202020204" pitchFamily="34" charset="0"/>
              <a:buChar char="•"/>
              <a:tabLst>
                <a:tab pos="635000" algn="l"/>
              </a:tabLst>
              <a:defRPr/>
            </a:pPr>
            <a:r>
              <a:rPr lang="en-US" altLang="en-US" sz="1800" dirty="0"/>
              <a:t>Any fitting attached to a Boiler, Pressure vessel or Piping System requires registration in the province of Ontario.</a:t>
            </a:r>
          </a:p>
          <a:p>
            <a:pPr marL="0" indent="0">
              <a:lnSpc>
                <a:spcPct val="90000"/>
              </a:lnSpc>
              <a:buClr>
                <a:srgbClr val="FF0000"/>
              </a:buClr>
              <a:buNone/>
              <a:tabLst>
                <a:tab pos="635000" algn="l"/>
              </a:tabLst>
              <a:defRPr/>
            </a:pPr>
            <a:endParaRPr lang="en-US" altLang="en-US" sz="1800" dirty="0"/>
          </a:p>
          <a:p>
            <a:pPr>
              <a:lnSpc>
                <a:spcPct val="90000"/>
              </a:lnSpc>
              <a:buClr>
                <a:srgbClr val="FF0000"/>
              </a:buClr>
              <a:buFont typeface="Arial" panose="020B0604020202020204" pitchFamily="34" charset="0"/>
              <a:buChar char="•"/>
              <a:tabLst>
                <a:tab pos="635000" algn="l"/>
              </a:tabLst>
              <a:defRPr/>
            </a:pPr>
            <a:r>
              <a:rPr lang="en-US" altLang="en-US" sz="1800" dirty="0"/>
              <a:t>Registration of Fittings are done by the Fitting Manufacturer. </a:t>
            </a:r>
          </a:p>
          <a:p>
            <a:pPr marL="0" indent="0">
              <a:lnSpc>
                <a:spcPct val="90000"/>
              </a:lnSpc>
              <a:buClr>
                <a:srgbClr val="FF0000"/>
              </a:buClr>
              <a:buNone/>
              <a:tabLst>
                <a:tab pos="635000" algn="l"/>
              </a:tabLst>
              <a:defRPr/>
            </a:pPr>
            <a:endParaRPr lang="en-US" altLang="en-US" sz="1800" dirty="0"/>
          </a:p>
          <a:p>
            <a:pPr lvl="2" indent="-285750">
              <a:buClr>
                <a:srgbClr val="FF0000"/>
              </a:buClr>
              <a:tabLst>
                <a:tab pos="635000" algn="l"/>
              </a:tabLst>
              <a:defRPr/>
            </a:pPr>
            <a:r>
              <a:rPr lang="en-US" altLang="en-US" dirty="0"/>
              <a:t>Note: Fittings can be registered as part of the piping design.</a:t>
            </a:r>
          </a:p>
          <a:p>
            <a:pPr>
              <a:lnSpc>
                <a:spcPct val="90000"/>
              </a:lnSpc>
              <a:buClr>
                <a:srgbClr val="FF0000"/>
              </a:buClr>
              <a:buFont typeface="Arial" panose="020B0604020202020204" pitchFamily="34" charset="0"/>
              <a:buChar char="•"/>
              <a:tabLst>
                <a:tab pos="635000" algn="l"/>
              </a:tabLst>
              <a:defRPr/>
            </a:pPr>
            <a:endParaRPr lang="en-US" altLang="en-US" sz="1800" dirty="0"/>
          </a:p>
          <a:p>
            <a:pPr marL="457200" indent="-457200">
              <a:lnSpc>
                <a:spcPct val="90000"/>
              </a:lnSpc>
              <a:buFont typeface="Arial" panose="020B0604020202020204" pitchFamily="34" charset="0"/>
              <a:buChar char="•"/>
              <a:tabLst>
                <a:tab pos="635000" algn="l"/>
              </a:tabLst>
              <a:defRPr/>
            </a:pPr>
            <a:endParaRPr lang="en-US" altLang="en-US" sz="2800" dirty="0"/>
          </a:p>
          <a:p>
            <a:pPr marL="457200" indent="-457200">
              <a:lnSpc>
                <a:spcPct val="90000"/>
              </a:lnSpc>
              <a:buFont typeface="Arial" panose="020B0604020202020204" pitchFamily="34" charset="0"/>
              <a:buChar char="•"/>
              <a:tabLst>
                <a:tab pos="635000" algn="l"/>
              </a:tabLst>
              <a:defRPr/>
            </a:pPr>
            <a:endParaRPr lang="en-US" altLang="en-US" sz="2800" dirty="0"/>
          </a:p>
          <a:p>
            <a:pPr marL="457200" indent="-457200">
              <a:lnSpc>
                <a:spcPct val="90000"/>
              </a:lnSpc>
              <a:buFont typeface="Arial" panose="020B0604020202020204" pitchFamily="34" charset="0"/>
              <a:buChar char="•"/>
              <a:tabLst>
                <a:tab pos="635000" algn="l"/>
              </a:tabLst>
              <a:defRPr/>
            </a:pPr>
            <a:endParaRPr lang="en-US" altLang="en-US" dirty="0"/>
          </a:p>
        </p:txBody>
      </p:sp>
    </p:spTree>
    <p:extLst>
      <p:ext uri="{BB962C8B-B14F-4D97-AF65-F5344CB8AC3E}">
        <p14:creationId xmlns:p14="http://schemas.microsoft.com/office/powerpoint/2010/main" val="1652770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479624" y="502415"/>
            <a:ext cx="8874654" cy="495758"/>
          </a:xfrm>
        </p:spPr>
        <p:txBody>
          <a:bodyPr/>
          <a:lstStyle/>
          <a:p>
            <a:r>
              <a:rPr lang="en-US" altLang="en-US" dirty="0">
                <a:solidFill>
                  <a:schemeClr val="tx1"/>
                </a:solidFill>
              </a:rPr>
              <a:t>REGISTRATION OF FITTINGS</a:t>
            </a:r>
            <a:br>
              <a:rPr lang="en-US" altLang="en-US" b="0" dirty="0">
                <a:solidFill>
                  <a:schemeClr val="tx1"/>
                </a:solidFill>
              </a:rPr>
            </a:br>
            <a:r>
              <a:rPr lang="en-US" altLang="en-US" b="0" dirty="0">
                <a:solidFill>
                  <a:schemeClr val="tx1"/>
                </a:solidFill>
              </a:rPr>
              <a:t> </a:t>
            </a:r>
            <a:endParaRPr lang="en-CA" dirty="0"/>
          </a:p>
        </p:txBody>
      </p:sp>
      <p:sp>
        <p:nvSpPr>
          <p:cNvPr id="6" name="Rectangle 2">
            <a:extLst>
              <a:ext uri="{FF2B5EF4-FFF2-40B4-BE49-F238E27FC236}">
                <a16:creationId xmlns:a16="http://schemas.microsoft.com/office/drawing/2014/main" id="{5B2A6E71-5B1D-4970-A234-C4D8FD7E6CD7}"/>
              </a:ext>
            </a:extLst>
          </p:cNvPr>
          <p:cNvSpPr txBox="1">
            <a:spLocks noChangeArrowheads="1"/>
          </p:cNvSpPr>
          <p:nvPr/>
        </p:nvSpPr>
        <p:spPr>
          <a:xfrm>
            <a:off x="571500" y="1108965"/>
            <a:ext cx="7924800" cy="3079058"/>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Clr>
                <a:srgbClr val="FF0000"/>
              </a:buClr>
              <a:tabLst>
                <a:tab pos="635000" algn="l"/>
              </a:tabLst>
            </a:pPr>
            <a:r>
              <a:rPr lang="en-US" altLang="en-US" sz="1800" dirty="0"/>
              <a:t>Registration of fittings:</a:t>
            </a:r>
          </a:p>
          <a:p>
            <a:pPr>
              <a:lnSpc>
                <a:spcPct val="90000"/>
              </a:lnSpc>
              <a:buClr>
                <a:srgbClr val="FF0000"/>
              </a:buClr>
              <a:tabLst>
                <a:tab pos="635000" algn="l"/>
              </a:tabLst>
            </a:pPr>
            <a:endParaRPr lang="en-US" altLang="en-US" sz="1800" dirty="0"/>
          </a:p>
          <a:p>
            <a:pPr>
              <a:lnSpc>
                <a:spcPct val="90000"/>
              </a:lnSpc>
              <a:buClr>
                <a:srgbClr val="FF0000"/>
              </a:buClr>
              <a:tabLst>
                <a:tab pos="635000" algn="l"/>
              </a:tabLst>
            </a:pPr>
            <a:r>
              <a:rPr lang="en-US" altLang="en-US" sz="1800" dirty="0"/>
              <a:t>The number allotted to a registered design of any fitting shall be a number preceded by zero and category letter followed by a decimal point, to the right of which shall be added the digit or letter indicating the first province of registration.</a:t>
            </a:r>
          </a:p>
          <a:p>
            <a:pPr marL="0" indent="0">
              <a:lnSpc>
                <a:spcPct val="90000"/>
              </a:lnSpc>
              <a:buClr>
                <a:srgbClr val="FF0000"/>
              </a:buClr>
              <a:buNone/>
              <a:tabLst>
                <a:tab pos="635000" algn="l"/>
              </a:tabLst>
            </a:pPr>
            <a:r>
              <a:rPr lang="en-US" altLang="en-US" sz="1800" dirty="0"/>
              <a:t>	e.g., </a:t>
            </a:r>
            <a:r>
              <a:rPr lang="en-US" altLang="en-US" sz="1800" i="1" dirty="0"/>
              <a:t>A flange design registered in Manitoba will be allotted a number 	such as 0B675.4</a:t>
            </a:r>
          </a:p>
          <a:p>
            <a:pPr marL="0" indent="0">
              <a:lnSpc>
                <a:spcPct val="90000"/>
              </a:lnSpc>
              <a:buClr>
                <a:srgbClr val="FF0000"/>
              </a:buClr>
              <a:buNone/>
              <a:tabLst>
                <a:tab pos="635000" algn="l"/>
              </a:tabLst>
            </a:pPr>
            <a:endParaRPr lang="en-US" altLang="en-US" sz="1800" i="1" dirty="0"/>
          </a:p>
          <a:p>
            <a:pPr marL="0" indent="0">
              <a:lnSpc>
                <a:spcPct val="90000"/>
              </a:lnSpc>
              <a:buClr>
                <a:srgbClr val="FF0000"/>
              </a:buClr>
              <a:buNone/>
              <a:tabLst>
                <a:tab pos="635000" algn="l"/>
              </a:tabLst>
            </a:pPr>
            <a:r>
              <a:rPr lang="en-US" altLang="en-US" sz="1800" i="1" dirty="0"/>
              <a:t>There are other registration numbers that would be used for Fittings. These CRNs would end with a .FITG</a:t>
            </a:r>
            <a:endParaRPr lang="en-US" altLang="en-US" sz="1800" dirty="0"/>
          </a:p>
        </p:txBody>
      </p:sp>
    </p:spTree>
    <p:extLst>
      <p:ext uri="{BB962C8B-B14F-4D97-AF65-F5344CB8AC3E}">
        <p14:creationId xmlns:p14="http://schemas.microsoft.com/office/powerpoint/2010/main" val="3964411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536064" y="245777"/>
            <a:ext cx="8874654" cy="495758"/>
          </a:xfrm>
        </p:spPr>
        <p:txBody>
          <a:bodyPr/>
          <a:lstStyle/>
          <a:p>
            <a:r>
              <a:rPr lang="en-CA" dirty="0"/>
              <a:t>REGISTRATION OF WELDING &amp; BRAZING PROCEDURES</a:t>
            </a:r>
          </a:p>
        </p:txBody>
      </p:sp>
      <p:sp>
        <p:nvSpPr>
          <p:cNvPr id="6" name="Rectangle 3">
            <a:extLst>
              <a:ext uri="{FF2B5EF4-FFF2-40B4-BE49-F238E27FC236}">
                <a16:creationId xmlns:a16="http://schemas.microsoft.com/office/drawing/2014/main" id="{07386ECA-14ED-4D22-98CC-9EA736F83C74}"/>
              </a:ext>
            </a:extLst>
          </p:cNvPr>
          <p:cNvSpPr txBox="1">
            <a:spLocks noChangeArrowheads="1"/>
          </p:cNvSpPr>
          <p:nvPr/>
        </p:nvSpPr>
        <p:spPr>
          <a:xfrm>
            <a:off x="425034" y="1409699"/>
            <a:ext cx="8035624" cy="3488023"/>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buFont typeface="Arial" panose="020B0604020202020204" pitchFamily="34" charset="0"/>
              <a:buChar char="•"/>
              <a:tabLst>
                <a:tab pos="635000" algn="l"/>
              </a:tabLst>
              <a:defRPr/>
            </a:pPr>
            <a:r>
              <a:rPr lang="en-US" altLang="en-US" sz="1800" dirty="0"/>
              <a:t>Welding and Brazing Procedures are registered by the Certificate Holder (Contractor) for their welding/brazing procedures utilized.</a:t>
            </a:r>
          </a:p>
          <a:p>
            <a:pPr>
              <a:buClr>
                <a:srgbClr val="FF0000"/>
              </a:buClr>
              <a:buFont typeface="Arial" panose="020B0604020202020204" pitchFamily="34" charset="0"/>
              <a:buChar char="•"/>
              <a:tabLst>
                <a:tab pos="635000" algn="l"/>
              </a:tabLst>
              <a:defRPr/>
            </a:pPr>
            <a:endParaRPr lang="en-US" altLang="en-US" sz="1800" dirty="0"/>
          </a:p>
          <a:p>
            <a:pPr>
              <a:buClr>
                <a:srgbClr val="FF0000"/>
              </a:buClr>
              <a:buFont typeface="Arial" panose="020B0604020202020204" pitchFamily="34" charset="0"/>
              <a:buChar char="•"/>
              <a:tabLst>
                <a:tab pos="635000" algn="l"/>
              </a:tabLst>
              <a:defRPr/>
            </a:pPr>
            <a:r>
              <a:rPr lang="en-US" altLang="en-US" sz="1800" dirty="0"/>
              <a:t>Welding and Brazing Procedures shall be registered with the regulatory authority of the province, where the welding or brazing is to be performed.</a:t>
            </a:r>
          </a:p>
          <a:p>
            <a:pPr>
              <a:tabLst>
                <a:tab pos="635000" algn="l"/>
              </a:tabLst>
              <a:defRPr/>
            </a:pPr>
            <a:endParaRPr lang="en-US" altLang="en-US" sz="1800" dirty="0">
              <a:solidFill>
                <a:srgbClr val="FF0000"/>
              </a:solidFill>
            </a:endParaRPr>
          </a:p>
          <a:p>
            <a:pPr marL="0" indent="0">
              <a:buNone/>
              <a:tabLst>
                <a:tab pos="635000" algn="l"/>
              </a:tabLst>
              <a:defRPr/>
            </a:pPr>
            <a:r>
              <a:rPr lang="en-US" altLang="en-US" sz="1800" dirty="0">
                <a:solidFill>
                  <a:srgbClr val="FF0000"/>
                </a:solidFill>
              </a:rPr>
              <a:t>NOTE:</a:t>
            </a:r>
            <a:r>
              <a:rPr lang="en-US" altLang="en-US" sz="1800" dirty="0"/>
              <a:t> 	</a:t>
            </a:r>
            <a:r>
              <a:rPr lang="en-US" altLang="en-US" sz="1800" i="1" dirty="0"/>
              <a:t>Review the Boilers and Pressure Vessel Regulations for Ontario 		requirements.</a:t>
            </a:r>
          </a:p>
          <a:p>
            <a:pPr marL="0" indent="0">
              <a:buNone/>
              <a:tabLst>
                <a:tab pos="635000" algn="l"/>
              </a:tabLst>
              <a:defRPr/>
            </a:pPr>
            <a:r>
              <a:rPr lang="en-US" altLang="en-US" sz="1800" i="1" dirty="0"/>
              <a:t>Owners are not allowed to perform weld repairs unless they hold a COA from TSSA or a Repair Certificate form National Board.</a:t>
            </a:r>
            <a:endParaRPr lang="en-US" altLang="en-US" sz="1800" dirty="0"/>
          </a:p>
        </p:txBody>
      </p:sp>
      <p:pic>
        <p:nvPicPr>
          <p:cNvPr id="2" name="Recorded Sound">
            <a:hlinkClick r:id="" action="ppaction://media"/>
            <a:extLst>
              <a:ext uri="{FF2B5EF4-FFF2-40B4-BE49-F238E27FC236}">
                <a16:creationId xmlns:a16="http://schemas.microsoft.com/office/drawing/2014/main" id="{0F40E7F5-8712-4069-ACF8-BBFAE277C3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3656" y="144406"/>
            <a:ext cx="406400" cy="406400"/>
          </a:xfrm>
          <a:prstGeom prst="rect">
            <a:avLst/>
          </a:prstGeom>
        </p:spPr>
      </p:pic>
    </p:spTree>
    <p:extLst>
      <p:ext uri="{BB962C8B-B14F-4D97-AF65-F5344CB8AC3E}">
        <p14:creationId xmlns:p14="http://schemas.microsoft.com/office/powerpoint/2010/main" val="124532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536064" y="376405"/>
            <a:ext cx="8874654" cy="495758"/>
          </a:xfrm>
        </p:spPr>
        <p:txBody>
          <a:bodyPr/>
          <a:lstStyle/>
          <a:p>
            <a:r>
              <a:rPr lang="en-CA" dirty="0"/>
              <a:t>CERTIFICATION OF WELDERS &amp; BRAZERS</a:t>
            </a:r>
          </a:p>
        </p:txBody>
      </p:sp>
      <p:sp>
        <p:nvSpPr>
          <p:cNvPr id="6" name="Rectangle 3">
            <a:extLst>
              <a:ext uri="{FF2B5EF4-FFF2-40B4-BE49-F238E27FC236}">
                <a16:creationId xmlns:a16="http://schemas.microsoft.com/office/drawing/2014/main" id="{60259BC3-B106-4844-8BA0-2A60E79D64EA}"/>
              </a:ext>
            </a:extLst>
          </p:cNvPr>
          <p:cNvSpPr txBox="1">
            <a:spLocks noChangeArrowheads="1"/>
          </p:cNvSpPr>
          <p:nvPr/>
        </p:nvSpPr>
        <p:spPr>
          <a:xfrm>
            <a:off x="536064" y="1295400"/>
            <a:ext cx="7924800" cy="2799899"/>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buFont typeface="Arial" panose="020B0604020202020204" pitchFamily="34" charset="0"/>
              <a:buChar char="•"/>
              <a:tabLst>
                <a:tab pos="635000" algn="l"/>
              </a:tabLst>
              <a:defRPr/>
            </a:pPr>
            <a:r>
              <a:rPr lang="en-US" altLang="en-US" sz="1800" dirty="0"/>
              <a:t>Any Welder, Brazer or Welding/Brazing Operator shall be certified by TSSA if welding/brazing is carried out in Ontario.</a:t>
            </a:r>
          </a:p>
          <a:p>
            <a:pPr>
              <a:buClr>
                <a:srgbClr val="FF0000"/>
              </a:buClr>
              <a:buFont typeface="Arial" panose="020B0604020202020204" pitchFamily="34" charset="0"/>
              <a:buChar char="•"/>
              <a:tabLst>
                <a:tab pos="635000" algn="l"/>
              </a:tabLst>
              <a:defRPr/>
            </a:pPr>
            <a:endParaRPr lang="en-US" altLang="en-US" sz="1800" dirty="0"/>
          </a:p>
          <a:p>
            <a:pPr>
              <a:buClr>
                <a:srgbClr val="FF0000"/>
              </a:buClr>
              <a:buFont typeface="Arial" panose="020B0604020202020204" pitchFamily="34" charset="0"/>
              <a:buChar char="•"/>
              <a:tabLst>
                <a:tab pos="635000" algn="l"/>
              </a:tabLst>
              <a:defRPr/>
            </a:pPr>
            <a:r>
              <a:rPr lang="en-US" altLang="en-US" sz="1800" dirty="0"/>
              <a:t>Each Welder/Brazer is given a Certification from the TSSA.</a:t>
            </a:r>
          </a:p>
          <a:p>
            <a:pPr>
              <a:buClr>
                <a:srgbClr val="FF0000"/>
              </a:buClr>
              <a:buFont typeface="Arial" panose="020B0604020202020204" pitchFamily="34" charset="0"/>
              <a:buChar char="•"/>
              <a:tabLst>
                <a:tab pos="635000" algn="l"/>
              </a:tabLst>
              <a:defRPr/>
            </a:pPr>
            <a:endParaRPr lang="en-US" altLang="en-US" sz="1800" dirty="0"/>
          </a:p>
          <a:p>
            <a:pPr>
              <a:buClr>
                <a:srgbClr val="FF0000"/>
              </a:buClr>
              <a:buFont typeface="Arial" panose="020B0604020202020204" pitchFamily="34" charset="0"/>
              <a:buChar char="•"/>
              <a:tabLst>
                <a:tab pos="635000" algn="l"/>
              </a:tabLst>
              <a:defRPr/>
            </a:pPr>
            <a:r>
              <a:rPr lang="en-US" altLang="en-US" sz="1800" dirty="0"/>
              <a:t>Certifications are valid for 1 year unless otherwise indicated on the Certification.</a:t>
            </a:r>
          </a:p>
          <a:p>
            <a:pPr marL="0" indent="0">
              <a:tabLst>
                <a:tab pos="635000" algn="l"/>
              </a:tabLst>
              <a:defRPr/>
            </a:pPr>
            <a:endParaRPr lang="en-US" altLang="en-US" dirty="0"/>
          </a:p>
          <a:p>
            <a:pPr marL="0" indent="0">
              <a:tabLst>
                <a:tab pos="635000" algn="l"/>
              </a:tabLst>
              <a:defRPr/>
            </a:pPr>
            <a:endParaRPr lang="en-US" altLang="en-US" dirty="0"/>
          </a:p>
        </p:txBody>
      </p:sp>
      <p:pic>
        <p:nvPicPr>
          <p:cNvPr id="2" name="Recorded Sound">
            <a:hlinkClick r:id="" action="ppaction://media"/>
            <a:extLst>
              <a:ext uri="{FF2B5EF4-FFF2-40B4-BE49-F238E27FC236}">
                <a16:creationId xmlns:a16="http://schemas.microsoft.com/office/drawing/2014/main" id="{8B108155-60F3-4549-9E05-4A7E751EFC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7936" y="173205"/>
            <a:ext cx="406400" cy="406400"/>
          </a:xfrm>
          <a:prstGeom prst="rect">
            <a:avLst/>
          </a:prstGeom>
        </p:spPr>
      </p:pic>
    </p:spTree>
    <p:extLst>
      <p:ext uri="{BB962C8B-B14F-4D97-AF65-F5344CB8AC3E}">
        <p14:creationId xmlns:p14="http://schemas.microsoft.com/office/powerpoint/2010/main" val="361357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449093" y="431747"/>
            <a:ext cx="8874654" cy="495758"/>
          </a:xfrm>
        </p:spPr>
        <p:txBody>
          <a:bodyPr/>
          <a:lstStyle/>
          <a:p>
            <a:r>
              <a:rPr lang="en-CA" dirty="0"/>
              <a:t>SAFETY BULLETINS</a:t>
            </a:r>
          </a:p>
        </p:txBody>
      </p:sp>
      <p:sp>
        <p:nvSpPr>
          <p:cNvPr id="6" name="Rectangle 5">
            <a:extLst>
              <a:ext uri="{FF2B5EF4-FFF2-40B4-BE49-F238E27FC236}">
                <a16:creationId xmlns:a16="http://schemas.microsoft.com/office/drawing/2014/main" id="{93469CA3-D4F5-4F84-B3F0-6F91F24BEF48}"/>
              </a:ext>
            </a:extLst>
          </p:cNvPr>
          <p:cNvSpPr>
            <a:spLocks noChangeArrowheads="1"/>
          </p:cNvSpPr>
          <p:nvPr/>
        </p:nvSpPr>
        <p:spPr bwMode="auto">
          <a:xfrm>
            <a:off x="449093" y="1280833"/>
            <a:ext cx="8077200" cy="343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Font typeface="Symbol" panose="05050102010706020507" pitchFamily="18" charset="2"/>
              <a:tabLst>
                <a:tab pos="0" algn="l"/>
                <a:tab pos="519113" algn="l"/>
                <a:tab pos="577850" algn="l"/>
                <a:tab pos="635000" algn="l"/>
              </a:tabLst>
              <a:defRPr sz="2400">
                <a:solidFill>
                  <a:schemeClr val="tx1"/>
                </a:solidFill>
                <a:latin typeface="Arial MT Cn" charset="0"/>
              </a:defRPr>
            </a:lvl1pPr>
            <a:lvl2pPr marL="742950" indent="-285750">
              <a:spcBef>
                <a:spcPct val="20000"/>
              </a:spcBef>
              <a:buClr>
                <a:srgbClr val="FF0000"/>
              </a:buClr>
              <a:buFont typeface="Symbol" panose="05050102010706020507" pitchFamily="18" charset="2"/>
              <a:buChar char="-"/>
              <a:tabLst>
                <a:tab pos="0" algn="l"/>
                <a:tab pos="519113" algn="l"/>
                <a:tab pos="577850" algn="l"/>
                <a:tab pos="635000" algn="l"/>
              </a:tabLst>
              <a:defRPr sz="2800">
                <a:solidFill>
                  <a:schemeClr val="tx1"/>
                </a:solidFill>
                <a:latin typeface="Arial MT Cn" charset="0"/>
              </a:defRPr>
            </a:lvl2pPr>
            <a:lvl3pPr marL="1143000" indent="-228600">
              <a:spcBef>
                <a:spcPct val="20000"/>
              </a:spcBef>
              <a:buClr>
                <a:srgbClr val="FF0000"/>
              </a:buClr>
              <a:buChar char="o"/>
              <a:tabLst>
                <a:tab pos="0" algn="l"/>
                <a:tab pos="519113" algn="l"/>
                <a:tab pos="577850" algn="l"/>
                <a:tab pos="635000" algn="l"/>
              </a:tabLst>
              <a:defRPr sz="2400">
                <a:solidFill>
                  <a:srgbClr val="003399"/>
                </a:solidFill>
                <a:latin typeface="Arial MT Cn" charset="0"/>
              </a:defRPr>
            </a:lvl3pPr>
            <a:lvl4pPr marL="1600200" indent="-228600">
              <a:spcBef>
                <a:spcPct val="20000"/>
              </a:spcBef>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4pPr>
            <a:lvl5pPr marL="2057400" indent="-228600">
              <a:spcBef>
                <a:spcPct val="20000"/>
              </a:spcBef>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5pPr>
            <a:lvl6pPr marL="2514600" indent="-228600" eaLnBrk="0" fontAlgn="base" hangingPunct="0">
              <a:spcBef>
                <a:spcPct val="20000"/>
              </a:spcBef>
              <a:spcAft>
                <a:spcPct val="0"/>
              </a:spcAft>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6pPr>
            <a:lvl7pPr marL="2971800" indent="-228600" eaLnBrk="0" fontAlgn="base" hangingPunct="0">
              <a:spcBef>
                <a:spcPct val="20000"/>
              </a:spcBef>
              <a:spcAft>
                <a:spcPct val="0"/>
              </a:spcAft>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7pPr>
            <a:lvl8pPr marL="3429000" indent="-228600" eaLnBrk="0" fontAlgn="base" hangingPunct="0">
              <a:spcBef>
                <a:spcPct val="20000"/>
              </a:spcBef>
              <a:spcAft>
                <a:spcPct val="0"/>
              </a:spcAft>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8pPr>
            <a:lvl9pPr marL="3886200" indent="-228600" eaLnBrk="0" fontAlgn="base" hangingPunct="0">
              <a:spcBef>
                <a:spcPct val="20000"/>
              </a:spcBef>
              <a:spcAft>
                <a:spcPct val="0"/>
              </a:spcAft>
              <a:buClr>
                <a:srgbClr val="FF0000"/>
              </a:buClr>
              <a:buFont typeface="Symbol" panose="05050102010706020507" pitchFamily="18" charset="2"/>
              <a:buChar char="-"/>
              <a:tabLst>
                <a:tab pos="0" algn="l"/>
                <a:tab pos="519113" algn="l"/>
                <a:tab pos="577850" algn="l"/>
                <a:tab pos="635000" algn="l"/>
              </a:tabLst>
              <a:defRPr sz="2000">
                <a:solidFill>
                  <a:srgbClr val="003399"/>
                </a:solidFill>
                <a:latin typeface="Arial MT Cn" charset="0"/>
              </a:defRPr>
            </a:lvl9pPr>
          </a:lstStyle>
          <a:p>
            <a:r>
              <a:rPr lang="en-US" altLang="en-US" sz="1800" b="1" dirty="0">
                <a:latin typeface="Arial" panose="020B0604020202020204" pitchFamily="34" charset="0"/>
                <a:cs typeface="Arial" panose="020B0604020202020204" pitchFamily="34" charset="0"/>
              </a:rPr>
              <a:t>Examples:</a:t>
            </a:r>
          </a:p>
          <a:p>
            <a:endParaRPr lang="en-US" altLang="en-US" sz="1800" i="1" dirty="0">
              <a:latin typeface="Arial" panose="020B0604020202020204" pitchFamily="34" charset="0"/>
              <a:cs typeface="Arial" panose="020B0604020202020204" pitchFamily="34" charset="0"/>
            </a:endParaRPr>
          </a:p>
          <a:p>
            <a:pPr lvl="1">
              <a:buFont typeface="Symbol" panose="05050102010706020507" pitchFamily="18" charset="2"/>
              <a:buChar char="·"/>
              <a:tabLst>
                <a:tab pos="0" algn="l"/>
                <a:tab pos="446088" algn="l"/>
                <a:tab pos="519113" algn="l"/>
                <a:tab pos="635000" algn="l"/>
              </a:tabLst>
            </a:pPr>
            <a:r>
              <a:rPr lang="en-US" altLang="en-US" sz="2200" dirty="0">
                <a:latin typeface="Arial" panose="020B0604020202020204" pitchFamily="34" charset="0"/>
                <a:cs typeface="Arial" panose="020B0604020202020204" pitchFamily="34" charset="0"/>
              </a:rPr>
              <a:t>Reference TSSA Safety Bulletin </a:t>
            </a:r>
            <a:r>
              <a:rPr lang="en-US" altLang="en-US" sz="2200" dirty="0">
                <a:latin typeface="Arial" panose="020B0604020202020204" pitchFamily="34" charset="0"/>
                <a:cs typeface="Arial" panose="020B0604020202020204" pitchFamily="34" charset="0"/>
                <a:hlinkClick r:id="rId3"/>
              </a:rPr>
              <a:t>SB00-7 Rev 4 </a:t>
            </a:r>
            <a:r>
              <a:rPr lang="en-US" altLang="en-US" sz="2200" dirty="0">
                <a:latin typeface="Arial" panose="020B0604020202020204" pitchFamily="34" charset="0"/>
                <a:cs typeface="Arial" panose="020B0604020202020204" pitchFamily="34" charset="0"/>
              </a:rPr>
              <a:t>(Guide for Registration of piping systems in Ontario Flow Chart)</a:t>
            </a:r>
          </a:p>
          <a:p>
            <a:pPr>
              <a:buFont typeface="Symbol" panose="05050102010706020507" pitchFamily="18" charset="2"/>
              <a:buChar char="·"/>
              <a:tabLst>
                <a:tab pos="0" algn="l"/>
                <a:tab pos="446088" algn="l"/>
                <a:tab pos="519113" algn="l"/>
                <a:tab pos="635000" algn="l"/>
              </a:tabLst>
            </a:pPr>
            <a:endParaRPr lang="en-US" altLang="en-US" sz="1800" dirty="0">
              <a:latin typeface="Arial" panose="020B0604020202020204" pitchFamily="34" charset="0"/>
              <a:cs typeface="Arial" panose="020B0604020202020204" pitchFamily="34" charset="0"/>
            </a:endParaRPr>
          </a:p>
          <a:p>
            <a:pPr lvl="1">
              <a:buFont typeface="Symbol" panose="05050102010706020507" pitchFamily="18" charset="2"/>
              <a:buChar char="·"/>
              <a:tabLst>
                <a:tab pos="0" algn="l"/>
                <a:tab pos="446088" algn="l"/>
                <a:tab pos="519113" algn="l"/>
                <a:tab pos="635000" algn="l"/>
              </a:tabLst>
            </a:pPr>
            <a:r>
              <a:rPr lang="en-US" altLang="en-US" sz="2200" dirty="0">
                <a:latin typeface="Arial" panose="020B0604020202020204" pitchFamily="34" charset="0"/>
                <a:cs typeface="Arial" panose="020B0604020202020204" pitchFamily="34" charset="0"/>
                <a:hlinkClick r:id="rId4"/>
              </a:rPr>
              <a:t>SB00-2 Rev. 1</a:t>
            </a:r>
            <a:r>
              <a:rPr lang="en-US" altLang="en-US" sz="2200" dirty="0">
                <a:latin typeface="Arial" panose="020B0604020202020204" pitchFamily="34" charset="0"/>
                <a:cs typeface="Arial" panose="020B0604020202020204" pitchFamily="34" charset="0"/>
              </a:rPr>
              <a:t>(Modifications/Alterations to Registered Conventional Piping Systems)</a:t>
            </a:r>
          </a:p>
          <a:p>
            <a:endParaRPr lang="en-US" altLang="en-US" dirty="0"/>
          </a:p>
        </p:txBody>
      </p:sp>
    </p:spTree>
    <p:extLst>
      <p:ext uri="{BB962C8B-B14F-4D97-AF65-F5344CB8AC3E}">
        <p14:creationId xmlns:p14="http://schemas.microsoft.com/office/powerpoint/2010/main" val="3590648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92901-18FC-4BE9-BFEC-6ECC0AEBA815}"/>
              </a:ext>
            </a:extLst>
          </p:cNvPr>
          <p:cNvPicPr>
            <a:picLocks noChangeAspect="1"/>
          </p:cNvPicPr>
          <p:nvPr/>
        </p:nvPicPr>
        <p:blipFill>
          <a:blip r:embed="rId3">
            <a:alphaModFix amt="54000"/>
          </a:blip>
          <a:stretch>
            <a:fillRect/>
          </a:stretch>
        </p:blipFill>
        <p:spPr>
          <a:xfrm rot="1494281">
            <a:off x="5267541" y="587058"/>
            <a:ext cx="3016066" cy="3969383"/>
          </a:xfrm>
          <a:prstGeom prst="rect">
            <a:avLst/>
          </a:prstGeom>
        </p:spPr>
      </p:pic>
      <p:sp>
        <p:nvSpPr>
          <p:cNvPr id="8" name="Rectangle 2">
            <a:extLst>
              <a:ext uri="{FF2B5EF4-FFF2-40B4-BE49-F238E27FC236}">
                <a16:creationId xmlns:a16="http://schemas.microsoft.com/office/drawing/2014/main" id="{ED4F40B1-90F2-44B6-89E9-0E5AD72F3212}"/>
              </a:ext>
            </a:extLst>
          </p:cNvPr>
          <p:cNvSpPr txBox="1">
            <a:spLocks noChangeArrowheads="1"/>
          </p:cNvSpPr>
          <p:nvPr/>
        </p:nvSpPr>
        <p:spPr>
          <a:xfrm>
            <a:off x="1016181" y="1106419"/>
            <a:ext cx="7315200" cy="2351541"/>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6600" dirty="0">
                <a:solidFill>
                  <a:srgbClr val="FF0000"/>
                </a:solidFill>
                <a:latin typeface="Arial" panose="020B0604020202020204" pitchFamily="34" charset="0"/>
                <a:cs typeface="Arial" panose="020B0604020202020204" pitchFamily="34" charset="0"/>
              </a:rPr>
              <a:t>SECTION 3</a:t>
            </a:r>
            <a:br>
              <a:rPr lang="en-US" altLang="en-US" sz="4800" dirty="0">
                <a:latin typeface="Arial" panose="020B0604020202020204" pitchFamily="34" charset="0"/>
                <a:cs typeface="Arial" panose="020B0604020202020204" pitchFamily="34" charset="0"/>
              </a:rPr>
            </a:br>
            <a:r>
              <a:rPr lang="en-US" altLang="en-US" sz="4800" dirty="0">
                <a:latin typeface="Arial" panose="020B0604020202020204" pitchFamily="34" charset="0"/>
                <a:cs typeface="Arial" panose="020B0604020202020204" pitchFamily="34" charset="0"/>
              </a:rPr>
              <a:t>Data Reports</a:t>
            </a:r>
          </a:p>
        </p:txBody>
      </p:sp>
      <p:pic>
        <p:nvPicPr>
          <p:cNvPr id="3" name="Picture 2">
            <a:extLst>
              <a:ext uri="{FF2B5EF4-FFF2-40B4-BE49-F238E27FC236}">
                <a16:creationId xmlns:a16="http://schemas.microsoft.com/office/drawing/2014/main" id="{216AACA8-C967-4E7D-97CF-08F1989F3D29}"/>
              </a:ext>
            </a:extLst>
          </p:cNvPr>
          <p:cNvPicPr>
            <a:picLocks noChangeAspect="1"/>
          </p:cNvPicPr>
          <p:nvPr/>
        </p:nvPicPr>
        <p:blipFill>
          <a:blip r:embed="rId4">
            <a:alphaModFix amt="38000"/>
          </a:blip>
          <a:stretch>
            <a:fillRect/>
          </a:stretch>
        </p:blipFill>
        <p:spPr>
          <a:xfrm rot="19276944">
            <a:off x="1017085" y="508187"/>
            <a:ext cx="3010656" cy="3996306"/>
          </a:xfrm>
          <a:prstGeom prst="rect">
            <a:avLst/>
          </a:prstGeom>
        </p:spPr>
      </p:pic>
    </p:spTree>
    <p:extLst>
      <p:ext uri="{BB962C8B-B14F-4D97-AF65-F5344CB8AC3E}">
        <p14:creationId xmlns:p14="http://schemas.microsoft.com/office/powerpoint/2010/main" val="4199720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3AC132-A577-4BDA-A120-FC1D49170A45}"/>
              </a:ext>
            </a:extLst>
          </p:cNvPr>
          <p:cNvSpPr>
            <a:spLocks noGrp="1"/>
          </p:cNvSpPr>
          <p:nvPr>
            <p:ph type="body" sz="quarter" idx="26"/>
          </p:nvPr>
        </p:nvSpPr>
        <p:spPr/>
        <p:txBody>
          <a:bodyPr/>
          <a:lstStyle/>
          <a:p>
            <a:r>
              <a:rPr lang="en-CA" dirty="0"/>
              <a:t>Below is a list of items that would be covered in this presentation:</a:t>
            </a:r>
          </a:p>
          <a:p>
            <a:pPr lvl="1"/>
            <a:r>
              <a:rPr lang="en-CA" dirty="0"/>
              <a:t>List various applicable codes that apply to different devices</a:t>
            </a:r>
          </a:p>
          <a:p>
            <a:pPr lvl="1"/>
            <a:r>
              <a:rPr lang="en-CA" dirty="0"/>
              <a:t>Rules and information about Canadian Registration Numbers (CRNs)</a:t>
            </a:r>
          </a:p>
          <a:p>
            <a:pPr lvl="1"/>
            <a:r>
              <a:rPr lang="en-CA" dirty="0"/>
              <a:t>What is a Data Report and why are they important</a:t>
            </a:r>
          </a:p>
          <a:p>
            <a:pPr lvl="1"/>
            <a:r>
              <a:rPr lang="en-CA" dirty="0"/>
              <a:t>Information about Certificate of Authorization holders</a:t>
            </a:r>
          </a:p>
          <a:p>
            <a:pPr lvl="1"/>
            <a:r>
              <a:rPr lang="en-CA" dirty="0"/>
              <a:t>What are the requirements for installing rental equipment</a:t>
            </a:r>
          </a:p>
          <a:p>
            <a:pPr lvl="1"/>
            <a:endParaRPr lang="en-CA" dirty="0"/>
          </a:p>
          <a:p>
            <a:pPr lvl="1"/>
            <a:endParaRPr lang="en-CA" dirty="0"/>
          </a:p>
          <a:p>
            <a:pPr lvl="1"/>
            <a:endParaRPr lang="en-CA" dirty="0"/>
          </a:p>
        </p:txBody>
      </p:sp>
      <p:sp>
        <p:nvSpPr>
          <p:cNvPr id="4" name="Text Placeholder 3">
            <a:extLst>
              <a:ext uri="{FF2B5EF4-FFF2-40B4-BE49-F238E27FC236}">
                <a16:creationId xmlns:a16="http://schemas.microsoft.com/office/drawing/2014/main" id="{1BBFCBD6-C388-4303-BFEC-8B962549DB0C}"/>
              </a:ext>
            </a:extLst>
          </p:cNvPr>
          <p:cNvSpPr>
            <a:spLocks noGrp="1"/>
          </p:cNvSpPr>
          <p:nvPr>
            <p:ph type="body" sz="quarter" idx="27"/>
          </p:nvPr>
        </p:nvSpPr>
        <p:spPr/>
        <p:txBody>
          <a:bodyPr/>
          <a:lstStyle/>
          <a:p>
            <a:r>
              <a:rPr lang="en-CA" dirty="0"/>
              <a:t>Summary</a:t>
            </a:r>
          </a:p>
        </p:txBody>
      </p:sp>
    </p:spTree>
    <p:extLst>
      <p:ext uri="{BB962C8B-B14F-4D97-AF65-F5344CB8AC3E}">
        <p14:creationId xmlns:p14="http://schemas.microsoft.com/office/powerpoint/2010/main" val="14181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269346" y="301091"/>
            <a:ext cx="8874654" cy="495758"/>
          </a:xfrm>
        </p:spPr>
        <p:txBody>
          <a:bodyPr/>
          <a:lstStyle/>
          <a:p>
            <a:r>
              <a:rPr lang="en-CA" dirty="0"/>
              <a:t>DATA REPORTS: BOILERS &amp; PRESSURE VESSELS</a:t>
            </a:r>
          </a:p>
        </p:txBody>
      </p:sp>
      <p:sp>
        <p:nvSpPr>
          <p:cNvPr id="6" name="Rectangle 3">
            <a:extLst>
              <a:ext uri="{FF2B5EF4-FFF2-40B4-BE49-F238E27FC236}">
                <a16:creationId xmlns:a16="http://schemas.microsoft.com/office/drawing/2014/main" id="{B655ECD6-7182-4060-9EC0-EF3906DA278C}"/>
              </a:ext>
            </a:extLst>
          </p:cNvPr>
          <p:cNvSpPr txBox="1">
            <a:spLocks noChangeArrowheads="1"/>
          </p:cNvSpPr>
          <p:nvPr/>
        </p:nvSpPr>
        <p:spPr>
          <a:xfrm>
            <a:off x="541338" y="1131889"/>
            <a:ext cx="7924800" cy="3214762"/>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Clr>
                <a:srgbClr val="FF0000"/>
              </a:buClr>
              <a:buFont typeface="Arial" panose="020B0604020202020204" pitchFamily="34" charset="0"/>
              <a:buChar char="•"/>
              <a:defRPr/>
            </a:pPr>
            <a:r>
              <a:rPr lang="en-US" altLang="en-US" sz="1800" dirty="0"/>
              <a:t>Boilers and Pressure Vessels will be supplied with the Data Report from the Manufacturer when purchased new.</a:t>
            </a:r>
          </a:p>
          <a:p>
            <a:pPr marL="457200" indent="-457200">
              <a:buClr>
                <a:srgbClr val="FF0000"/>
              </a:buClr>
              <a:buFont typeface="Arial" panose="020B0604020202020204" pitchFamily="34" charset="0"/>
              <a:buChar char="•"/>
              <a:defRPr/>
            </a:pPr>
            <a:endParaRPr lang="en-US" altLang="en-US" sz="1800" dirty="0"/>
          </a:p>
          <a:p>
            <a:pPr marL="457200" indent="-457200">
              <a:buClr>
                <a:srgbClr val="FF0000"/>
              </a:buClr>
              <a:buFont typeface="Arial" panose="020B0604020202020204" pitchFamily="34" charset="0"/>
              <a:buChar char="•"/>
              <a:defRPr/>
            </a:pPr>
            <a:r>
              <a:rPr lang="en-US" altLang="en-US" sz="1800" dirty="0"/>
              <a:t>If buying a </a:t>
            </a:r>
            <a:r>
              <a:rPr lang="en-US" altLang="en-US" sz="1800" u="sng" dirty="0"/>
              <a:t>used </a:t>
            </a:r>
            <a:r>
              <a:rPr lang="en-US" altLang="en-US" sz="1800" dirty="0"/>
              <a:t>Boiler or Pressure Vessel, the Data Report should still be supplied when available. If not available, it may be obtained through the TSSA, the National Board or from original manufacturer if still in business.</a:t>
            </a:r>
          </a:p>
          <a:p>
            <a:pPr marL="457200" indent="-457200">
              <a:buClr>
                <a:srgbClr val="FF0000"/>
              </a:buClr>
              <a:buFont typeface="Arial" panose="020B0604020202020204" pitchFamily="34" charset="0"/>
              <a:buChar char="•"/>
              <a:defRPr/>
            </a:pPr>
            <a:endParaRPr lang="en-US" altLang="en-US" sz="1800" dirty="0"/>
          </a:p>
          <a:p>
            <a:pPr marL="457200" indent="-457200">
              <a:buClr>
                <a:srgbClr val="FF0000"/>
              </a:buClr>
              <a:buFont typeface="Arial" panose="020B0604020202020204" pitchFamily="34" charset="0"/>
              <a:buChar char="•"/>
              <a:defRPr/>
            </a:pPr>
            <a:r>
              <a:rPr lang="en-US" altLang="en-US" sz="1800" dirty="0"/>
              <a:t>If a Data Report can not be obtained, the TSSA shall be contacted</a:t>
            </a:r>
            <a:r>
              <a:rPr lang="en-US" altLang="en-US" dirty="0"/>
              <a:t>.</a:t>
            </a:r>
          </a:p>
          <a:p>
            <a:pPr marL="0" indent="0">
              <a:tabLst>
                <a:tab pos="288925" algn="l"/>
                <a:tab pos="635000" algn="l"/>
              </a:tabLst>
              <a:defRPr/>
            </a:pPr>
            <a:endParaRPr lang="en-US" altLang="en-US" sz="3600" dirty="0"/>
          </a:p>
        </p:txBody>
      </p:sp>
      <p:pic>
        <p:nvPicPr>
          <p:cNvPr id="2" name="Recorded Sound">
            <a:hlinkClick r:id="" action="ppaction://media"/>
            <a:extLst>
              <a:ext uri="{FF2B5EF4-FFF2-40B4-BE49-F238E27FC236}">
                <a16:creationId xmlns:a16="http://schemas.microsoft.com/office/drawing/2014/main" id="{985706CF-EB14-4FB2-BE52-DF9D76DA17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2662" y="808279"/>
            <a:ext cx="406400" cy="406400"/>
          </a:xfrm>
          <a:prstGeom prst="rect">
            <a:avLst/>
          </a:prstGeom>
        </p:spPr>
      </p:pic>
    </p:spTree>
    <p:extLst>
      <p:ext uri="{BB962C8B-B14F-4D97-AF65-F5344CB8AC3E}">
        <p14:creationId xmlns:p14="http://schemas.microsoft.com/office/powerpoint/2010/main" val="29204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269346" y="274410"/>
            <a:ext cx="8874654" cy="495758"/>
          </a:xfrm>
        </p:spPr>
        <p:txBody>
          <a:bodyPr/>
          <a:lstStyle/>
          <a:p>
            <a:r>
              <a:rPr lang="en-CA" dirty="0"/>
              <a:t>DATA REPORTS: BOILERS &amp; PRESSURE VESSELS</a:t>
            </a:r>
          </a:p>
        </p:txBody>
      </p:sp>
      <p:sp>
        <p:nvSpPr>
          <p:cNvPr id="6" name="Rectangle 3">
            <a:extLst>
              <a:ext uri="{FF2B5EF4-FFF2-40B4-BE49-F238E27FC236}">
                <a16:creationId xmlns:a16="http://schemas.microsoft.com/office/drawing/2014/main" id="{B655ECD6-7182-4060-9EC0-EF3906DA278C}"/>
              </a:ext>
            </a:extLst>
          </p:cNvPr>
          <p:cNvSpPr txBox="1">
            <a:spLocks noChangeArrowheads="1"/>
          </p:cNvSpPr>
          <p:nvPr/>
        </p:nvSpPr>
        <p:spPr>
          <a:xfrm>
            <a:off x="541338" y="1131889"/>
            <a:ext cx="7924800" cy="3214762"/>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tabLst>
                <a:tab pos="288925" algn="l"/>
                <a:tab pos="635000" algn="l"/>
              </a:tabLst>
              <a:defRPr/>
            </a:pPr>
            <a:endParaRPr lang="en-US" altLang="en-US" sz="3600" dirty="0"/>
          </a:p>
        </p:txBody>
      </p:sp>
      <p:sp>
        <p:nvSpPr>
          <p:cNvPr id="3" name="Rectangle 2">
            <a:extLst>
              <a:ext uri="{FF2B5EF4-FFF2-40B4-BE49-F238E27FC236}">
                <a16:creationId xmlns:a16="http://schemas.microsoft.com/office/drawing/2014/main" id="{E08FBD3D-4DF4-44D0-AA8E-F5780266F55C}"/>
              </a:ext>
            </a:extLst>
          </p:cNvPr>
          <p:cNvSpPr/>
          <p:nvPr/>
        </p:nvSpPr>
        <p:spPr>
          <a:xfrm>
            <a:off x="677862" y="1003309"/>
            <a:ext cx="7788276" cy="3305520"/>
          </a:xfrm>
          <a:prstGeom prst="rect">
            <a:avLst/>
          </a:prstGeom>
        </p:spPr>
        <p:txBody>
          <a:bodyPr wrap="square" lIns="91440" tIns="45720" rIns="91440" bIns="45720" anchor="t">
            <a:spAutoFit/>
          </a:bodyPr>
          <a:lstStyle/>
          <a:p>
            <a:pPr marL="342900" indent="-342900">
              <a:spcBef>
                <a:spcPct val="20000"/>
              </a:spcBef>
              <a:buClr>
                <a:srgbClr val="FF0000"/>
              </a:buClr>
              <a:buFont typeface="Arial" panose="020B0604020202020204" pitchFamily="34" charset="0"/>
              <a:buChar char="•"/>
              <a:defRPr/>
            </a:pPr>
            <a:r>
              <a:rPr lang="en-US" altLang="en-US" dirty="0">
                <a:latin typeface="Arial"/>
                <a:cs typeface="Arial"/>
              </a:rPr>
              <a:t>Data reports serve as a record of the work that was performed, who performed the work and who approved it. These should be </a:t>
            </a:r>
            <a:r>
              <a:rPr lang="en-US" altLang="en-US" dirty="0">
                <a:solidFill>
                  <a:srgbClr val="FF0000"/>
                </a:solidFill>
                <a:latin typeface="Arial"/>
                <a:cs typeface="Arial"/>
              </a:rPr>
              <a:t>kept </a:t>
            </a:r>
            <a:r>
              <a:rPr lang="en-US" altLang="en-US" dirty="0">
                <a:latin typeface="Arial"/>
                <a:cs typeface="Arial"/>
              </a:rPr>
              <a:t>as permanent records.</a:t>
            </a:r>
          </a:p>
          <a:p>
            <a:pPr marL="342900" indent="-342900">
              <a:spcBef>
                <a:spcPct val="20000"/>
              </a:spcBef>
              <a:buClr>
                <a:srgbClr val="FF0000"/>
              </a:buClr>
              <a:buFont typeface="Arial" panose="020B0604020202020204" pitchFamily="34" charset="0"/>
              <a:buChar char="•"/>
              <a:defRPr/>
            </a:pPr>
            <a:r>
              <a:rPr lang="en-US" altLang="en-US" dirty="0">
                <a:latin typeface="Arial"/>
                <a:cs typeface="Arial"/>
              </a:rPr>
              <a:t>The Data Report is used by Owners &amp; Inspectors when installing the Boiler or Pressure Vessel, repairing, altering and maintaining.</a:t>
            </a:r>
          </a:p>
          <a:p>
            <a:pPr marL="342900" indent="-342900">
              <a:spcBef>
                <a:spcPct val="20000"/>
              </a:spcBef>
              <a:buClr>
                <a:srgbClr val="FF0000"/>
              </a:buClr>
              <a:buFont typeface="Arial" panose="020B0604020202020204" pitchFamily="34" charset="0"/>
              <a:buChar char="•"/>
              <a:defRPr/>
            </a:pPr>
            <a:r>
              <a:rPr lang="en-US" altLang="en-US" dirty="0">
                <a:latin typeface="Arial"/>
                <a:cs typeface="Arial"/>
              </a:rPr>
              <a:t>The Data Report should be kept in a location by the Owner where it can be</a:t>
            </a:r>
            <a:r>
              <a:rPr lang="en-US" altLang="en-US" dirty="0">
                <a:solidFill>
                  <a:srgbClr val="FF0000"/>
                </a:solidFill>
                <a:latin typeface="Arial"/>
                <a:cs typeface="Arial"/>
              </a:rPr>
              <a:t> </a:t>
            </a:r>
            <a:r>
              <a:rPr lang="en-US" altLang="en-US" dirty="0">
                <a:latin typeface="Arial"/>
                <a:cs typeface="Arial"/>
              </a:rPr>
              <a:t>easily retrieved when required.</a:t>
            </a:r>
          </a:p>
          <a:p>
            <a:pPr marL="342900" indent="-342900">
              <a:spcBef>
                <a:spcPct val="20000"/>
              </a:spcBef>
              <a:buClr>
                <a:srgbClr val="FF0000"/>
              </a:buClr>
              <a:buFont typeface="Arial" panose="020B0604020202020204" pitchFamily="34" charset="0"/>
              <a:buChar char="•"/>
              <a:defRPr/>
            </a:pPr>
            <a:r>
              <a:rPr lang="en-US" altLang="en-US" dirty="0">
                <a:latin typeface="Arial"/>
                <a:cs typeface="Arial"/>
              </a:rPr>
              <a:t>The TSSA Inspector will create a TSSA First Inspection Data Report when the Boiler or Pressure Vessel is first installed. This is a unique Data Report to the TSSA. </a:t>
            </a:r>
          </a:p>
          <a:p>
            <a:pPr marL="342900" indent="-342900">
              <a:buFont typeface="Arial" panose="020B0604020202020204" pitchFamily="34" charset="0"/>
              <a:buChar char="•"/>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603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329235" y="367677"/>
            <a:ext cx="8874654" cy="495758"/>
          </a:xfrm>
        </p:spPr>
        <p:txBody>
          <a:bodyPr/>
          <a:lstStyle/>
          <a:p>
            <a:r>
              <a:rPr lang="en-CA" dirty="0"/>
              <a:t>DATA REPORTS: PIPING INSTALLATIONS</a:t>
            </a:r>
          </a:p>
        </p:txBody>
      </p:sp>
      <p:sp>
        <p:nvSpPr>
          <p:cNvPr id="6" name="Rectangle 3">
            <a:extLst>
              <a:ext uri="{FF2B5EF4-FFF2-40B4-BE49-F238E27FC236}">
                <a16:creationId xmlns:a16="http://schemas.microsoft.com/office/drawing/2014/main" id="{B655ECD6-7182-4060-9EC0-EF3906DA278C}"/>
              </a:ext>
            </a:extLst>
          </p:cNvPr>
          <p:cNvSpPr txBox="1">
            <a:spLocks noChangeArrowheads="1"/>
          </p:cNvSpPr>
          <p:nvPr/>
        </p:nvSpPr>
        <p:spPr>
          <a:xfrm>
            <a:off x="541338" y="1131889"/>
            <a:ext cx="7924800" cy="3214762"/>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tabLst>
                <a:tab pos="288925" algn="l"/>
                <a:tab pos="635000" algn="l"/>
              </a:tabLst>
              <a:defRPr/>
            </a:pPr>
            <a:endParaRPr lang="en-US" altLang="en-US" sz="3600" dirty="0"/>
          </a:p>
        </p:txBody>
      </p:sp>
      <p:sp>
        <p:nvSpPr>
          <p:cNvPr id="7" name="Rectangle 3">
            <a:extLst>
              <a:ext uri="{FF2B5EF4-FFF2-40B4-BE49-F238E27FC236}">
                <a16:creationId xmlns:a16="http://schemas.microsoft.com/office/drawing/2014/main" id="{CCBACDBF-13B0-4604-B985-361DC0B7CBFD}"/>
              </a:ext>
            </a:extLst>
          </p:cNvPr>
          <p:cNvSpPr txBox="1">
            <a:spLocks noChangeArrowheads="1"/>
          </p:cNvSpPr>
          <p:nvPr/>
        </p:nvSpPr>
        <p:spPr>
          <a:xfrm>
            <a:off x="381000" y="1246188"/>
            <a:ext cx="7924800" cy="2970453"/>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defRPr/>
            </a:pPr>
            <a:r>
              <a:rPr lang="en-US" altLang="en-US" dirty="0"/>
              <a:t> </a:t>
            </a:r>
            <a:r>
              <a:rPr lang="en-US" altLang="en-US" sz="1800" dirty="0"/>
              <a:t>A </a:t>
            </a:r>
            <a:r>
              <a:rPr lang="en-US" altLang="en-US" sz="1800" i="1" u="sng" dirty="0"/>
              <a:t>TSSA Piping System Installation and Test Data Report</a:t>
            </a:r>
            <a:r>
              <a:rPr lang="en-US" altLang="en-US" sz="1800" dirty="0"/>
              <a:t> is created by the Certificate of Authorization Holder (Contractor)</a:t>
            </a:r>
          </a:p>
          <a:p>
            <a:pPr>
              <a:buClr>
                <a:srgbClr val="FF0000"/>
              </a:buClr>
              <a:buFont typeface="Arial" panose="020B0604020202020204" pitchFamily="34" charset="0"/>
              <a:buChar char="•"/>
              <a:defRPr/>
            </a:pPr>
            <a:endParaRPr lang="en-US" altLang="en-US" sz="1800" i="1" u="sng" dirty="0"/>
          </a:p>
          <a:p>
            <a:pPr>
              <a:buClr>
                <a:srgbClr val="FF0000"/>
              </a:buClr>
              <a:buFont typeface="Arial" panose="020B0604020202020204" pitchFamily="34" charset="0"/>
              <a:buChar char="•"/>
              <a:defRPr/>
            </a:pPr>
            <a:r>
              <a:rPr lang="en-US" altLang="en-US" sz="1800" dirty="0"/>
              <a:t>The Data Report is signed by the Certificate of Authorization Holder and the TSSA Inspector upon an acceptable installation.</a:t>
            </a:r>
          </a:p>
          <a:p>
            <a:pPr>
              <a:buClr>
                <a:srgbClr val="FF0000"/>
              </a:buClr>
              <a:buFont typeface="Arial" panose="020B0604020202020204" pitchFamily="34" charset="0"/>
              <a:buChar char="•"/>
              <a:defRPr/>
            </a:pPr>
            <a:endParaRPr lang="en-US" altLang="en-US" sz="1800" dirty="0"/>
          </a:p>
          <a:p>
            <a:pPr>
              <a:buClr>
                <a:srgbClr val="FF0000"/>
              </a:buClr>
              <a:buFont typeface="Arial" panose="020B0604020202020204" pitchFamily="34" charset="0"/>
              <a:buChar char="•"/>
              <a:defRPr/>
            </a:pPr>
            <a:r>
              <a:rPr lang="en-US" altLang="en-US" sz="1800" dirty="0"/>
              <a:t>The Piping Data Report details the registration number(P#), pressures, temperatures, materials, pipe sizes, thicknesses an amount of piping installed etc.</a:t>
            </a:r>
          </a:p>
        </p:txBody>
      </p:sp>
    </p:spTree>
    <p:extLst>
      <p:ext uri="{BB962C8B-B14F-4D97-AF65-F5344CB8AC3E}">
        <p14:creationId xmlns:p14="http://schemas.microsoft.com/office/powerpoint/2010/main" val="1764444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536064" y="265174"/>
            <a:ext cx="8874654" cy="495758"/>
          </a:xfrm>
        </p:spPr>
        <p:txBody>
          <a:bodyPr/>
          <a:lstStyle/>
          <a:p>
            <a:r>
              <a:rPr lang="en-CA" dirty="0"/>
              <a:t>DATA REPORTS: PIPING INSTALLATIONS</a:t>
            </a:r>
          </a:p>
        </p:txBody>
      </p:sp>
      <p:sp>
        <p:nvSpPr>
          <p:cNvPr id="6" name="Rectangle 3">
            <a:extLst>
              <a:ext uri="{FF2B5EF4-FFF2-40B4-BE49-F238E27FC236}">
                <a16:creationId xmlns:a16="http://schemas.microsoft.com/office/drawing/2014/main" id="{B655ECD6-7182-4060-9EC0-EF3906DA278C}"/>
              </a:ext>
            </a:extLst>
          </p:cNvPr>
          <p:cNvSpPr txBox="1">
            <a:spLocks noChangeArrowheads="1"/>
          </p:cNvSpPr>
          <p:nvPr/>
        </p:nvSpPr>
        <p:spPr>
          <a:xfrm>
            <a:off x="541338" y="1131889"/>
            <a:ext cx="7924800" cy="3214762"/>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tabLst>
                <a:tab pos="288925" algn="l"/>
                <a:tab pos="635000" algn="l"/>
              </a:tabLst>
              <a:defRPr/>
            </a:pPr>
            <a:endParaRPr lang="en-US" altLang="en-US" sz="3600" dirty="0"/>
          </a:p>
        </p:txBody>
      </p:sp>
      <p:sp>
        <p:nvSpPr>
          <p:cNvPr id="8" name="Rectangle 3">
            <a:extLst>
              <a:ext uri="{FF2B5EF4-FFF2-40B4-BE49-F238E27FC236}">
                <a16:creationId xmlns:a16="http://schemas.microsoft.com/office/drawing/2014/main" id="{CDFF454C-569A-4F03-98AE-88E191EB8D23}"/>
              </a:ext>
            </a:extLst>
          </p:cNvPr>
          <p:cNvSpPr txBox="1">
            <a:spLocks noChangeArrowheads="1"/>
          </p:cNvSpPr>
          <p:nvPr/>
        </p:nvSpPr>
        <p:spPr>
          <a:xfrm>
            <a:off x="441325" y="1309688"/>
            <a:ext cx="7924800" cy="3279647"/>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defRPr/>
            </a:pPr>
            <a:r>
              <a:rPr lang="en-US" altLang="en-US" sz="1800" dirty="0"/>
              <a:t>The Owner should keep this Data Report in a safe location where it can be readily accessed when required.</a:t>
            </a:r>
          </a:p>
          <a:p>
            <a:pPr>
              <a:buClr>
                <a:srgbClr val="FF0000"/>
              </a:buClr>
              <a:buFont typeface="Arial" panose="020B0604020202020204" pitchFamily="34" charset="0"/>
              <a:buChar char="•"/>
              <a:defRPr/>
            </a:pPr>
            <a:endParaRPr lang="en-US" altLang="en-US" sz="1800" dirty="0"/>
          </a:p>
          <a:p>
            <a:pPr>
              <a:buClr>
                <a:srgbClr val="FF0000"/>
              </a:buClr>
              <a:buFont typeface="Arial" panose="020B0604020202020204" pitchFamily="34" charset="0"/>
              <a:buChar char="•"/>
              <a:defRPr/>
            </a:pPr>
            <a:r>
              <a:rPr lang="en-US" altLang="en-US" sz="1800" dirty="0"/>
              <a:t>The Data report is a very helpful document when repairs or new additions are to be completed on the Piping System.</a:t>
            </a:r>
          </a:p>
          <a:p>
            <a:pPr>
              <a:buClr>
                <a:srgbClr val="FF0000"/>
              </a:buClr>
              <a:buFont typeface="Arial" panose="020B0604020202020204" pitchFamily="34" charset="0"/>
              <a:buChar char="•"/>
              <a:defRPr/>
            </a:pPr>
            <a:endParaRPr lang="en-US" altLang="en-US" sz="1800" dirty="0"/>
          </a:p>
          <a:p>
            <a:pPr>
              <a:buClr>
                <a:srgbClr val="FF0000"/>
              </a:buClr>
              <a:buFont typeface="Arial" panose="020B0604020202020204" pitchFamily="34" charset="0"/>
              <a:buChar char="•"/>
              <a:defRPr/>
            </a:pPr>
            <a:r>
              <a:rPr lang="en-US" altLang="en-US" sz="1800" dirty="0"/>
              <a:t>Owners are required to demonstrate compliance.</a:t>
            </a:r>
          </a:p>
        </p:txBody>
      </p:sp>
    </p:spTree>
    <p:extLst>
      <p:ext uri="{BB962C8B-B14F-4D97-AF65-F5344CB8AC3E}">
        <p14:creationId xmlns:p14="http://schemas.microsoft.com/office/powerpoint/2010/main" val="3283054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D4F40B1-90F2-44B6-89E9-0E5AD72F3212}"/>
              </a:ext>
            </a:extLst>
          </p:cNvPr>
          <p:cNvSpPr txBox="1">
            <a:spLocks noChangeArrowheads="1"/>
          </p:cNvSpPr>
          <p:nvPr/>
        </p:nvSpPr>
        <p:spPr>
          <a:xfrm>
            <a:off x="827622" y="791822"/>
            <a:ext cx="7488756" cy="3111584"/>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6600" dirty="0">
                <a:solidFill>
                  <a:srgbClr val="FF0000"/>
                </a:solidFill>
                <a:latin typeface="Arial" panose="020B0604020202020204" pitchFamily="34" charset="0"/>
                <a:cs typeface="Arial" panose="020B0604020202020204" pitchFamily="34" charset="0"/>
              </a:rPr>
              <a:t>SECTION 4</a:t>
            </a:r>
            <a:br>
              <a:rPr lang="en-US" altLang="en-US" sz="4800" dirty="0">
                <a:latin typeface="Arial" panose="020B0604020202020204" pitchFamily="34" charset="0"/>
                <a:cs typeface="Arial" panose="020B0604020202020204" pitchFamily="34" charset="0"/>
              </a:rPr>
            </a:br>
            <a:r>
              <a:rPr lang="en-US" altLang="en-US" sz="4800" dirty="0">
                <a:latin typeface="Arial" panose="020B0604020202020204" pitchFamily="34" charset="0"/>
                <a:cs typeface="Arial" panose="020B0604020202020204" pitchFamily="34" charset="0"/>
              </a:rPr>
              <a:t>Certificate of Authorization (COA) holder requirements</a:t>
            </a:r>
          </a:p>
        </p:txBody>
      </p:sp>
      <p:pic>
        <p:nvPicPr>
          <p:cNvPr id="6148" name="Picture 4" descr="Boiler Rentals in California &amp; Nevada — Steam or HW">
            <a:extLst>
              <a:ext uri="{FF2B5EF4-FFF2-40B4-BE49-F238E27FC236}">
                <a16:creationId xmlns:a16="http://schemas.microsoft.com/office/drawing/2014/main" id="{F344EAAA-5C5A-4028-92EF-5C17C037FB08}"/>
              </a:ext>
            </a:extLst>
          </p:cNvPr>
          <p:cNvPicPr>
            <a:picLocks noChangeAspect="1" noChangeArrowheads="1"/>
          </p:cNvPicPr>
          <p:nvPr/>
        </p:nvPicPr>
        <p:blipFill>
          <a:blip r:embed="rId3">
            <a:alphaModFix amt="36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21280" y="827385"/>
            <a:ext cx="2915466" cy="279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810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3CA664-3CC5-4A0C-B5AC-227C070F0E46}"/>
              </a:ext>
            </a:extLst>
          </p:cNvPr>
          <p:cNvSpPr>
            <a:spLocks noGrp="1"/>
          </p:cNvSpPr>
          <p:nvPr>
            <p:ph type="body" sz="quarter" idx="26"/>
          </p:nvPr>
        </p:nvSpPr>
        <p:spPr>
          <a:xfrm>
            <a:off x="468313" y="1208088"/>
            <a:ext cx="7989887" cy="3705224"/>
          </a:xfrm>
        </p:spPr>
        <p:txBody>
          <a:bodyPr/>
          <a:lstStyle/>
          <a:p>
            <a:r>
              <a:rPr lang="en-CA" dirty="0"/>
              <a:t>Every COA holder has:</a:t>
            </a:r>
          </a:p>
          <a:p>
            <a:pPr lvl="1"/>
            <a:r>
              <a:rPr lang="en-CA" sz="2400" dirty="0"/>
              <a:t>A defined scope that allows the company to perform a specific type of work.</a:t>
            </a:r>
          </a:p>
          <a:p>
            <a:pPr lvl="1"/>
            <a:r>
              <a:rPr lang="en-CA" sz="2400" dirty="0"/>
              <a:t>A Quality Manual that describes the rules and controls for the work specified on the COA scope.</a:t>
            </a:r>
          </a:p>
          <a:p>
            <a:pPr lvl="1"/>
            <a:r>
              <a:rPr lang="en-CA" sz="2400" dirty="0"/>
              <a:t>Trained and qualified individuals for various tasks such as Welding and Brazing.</a:t>
            </a:r>
          </a:p>
          <a:p>
            <a:pPr lvl="1"/>
            <a:r>
              <a:rPr lang="en-CA" sz="2400" dirty="0"/>
              <a:t>COA holders are Audited by TSSA every 3 years.</a:t>
            </a:r>
          </a:p>
          <a:p>
            <a:pPr marL="0" indent="0">
              <a:buNone/>
            </a:pPr>
            <a:endParaRPr lang="en-CA" dirty="0"/>
          </a:p>
        </p:txBody>
      </p:sp>
      <p:sp>
        <p:nvSpPr>
          <p:cNvPr id="4" name="Text Placeholder 3">
            <a:extLst>
              <a:ext uri="{FF2B5EF4-FFF2-40B4-BE49-F238E27FC236}">
                <a16:creationId xmlns:a16="http://schemas.microsoft.com/office/drawing/2014/main" id="{18368BB3-FF87-458A-9E67-AF26EE593891}"/>
              </a:ext>
            </a:extLst>
          </p:cNvPr>
          <p:cNvSpPr>
            <a:spLocks noGrp="1"/>
          </p:cNvSpPr>
          <p:nvPr>
            <p:ph type="body" sz="quarter" idx="27"/>
          </p:nvPr>
        </p:nvSpPr>
        <p:spPr/>
        <p:txBody>
          <a:bodyPr/>
          <a:lstStyle/>
          <a:p>
            <a:r>
              <a:rPr lang="en-CA" dirty="0"/>
              <a:t>COA Holder requirements</a:t>
            </a:r>
          </a:p>
        </p:txBody>
      </p:sp>
      <p:pic>
        <p:nvPicPr>
          <p:cNvPr id="2" name="Recorded Sound">
            <a:hlinkClick r:id="" action="ppaction://media"/>
            <a:extLst>
              <a:ext uri="{FF2B5EF4-FFF2-40B4-BE49-F238E27FC236}">
                <a16:creationId xmlns:a16="http://schemas.microsoft.com/office/drawing/2014/main" id="{B3B33583-E6B5-43DF-955B-BA037CAA6B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93328" y="230188"/>
            <a:ext cx="406400" cy="406400"/>
          </a:xfrm>
          <a:prstGeom prst="rect">
            <a:avLst/>
          </a:prstGeom>
        </p:spPr>
      </p:pic>
    </p:spTree>
    <p:extLst>
      <p:ext uri="{BB962C8B-B14F-4D97-AF65-F5344CB8AC3E}">
        <p14:creationId xmlns:p14="http://schemas.microsoft.com/office/powerpoint/2010/main" val="16451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D4F40B1-90F2-44B6-89E9-0E5AD72F3212}"/>
              </a:ext>
            </a:extLst>
          </p:cNvPr>
          <p:cNvSpPr txBox="1">
            <a:spLocks noChangeArrowheads="1"/>
          </p:cNvSpPr>
          <p:nvPr/>
        </p:nvSpPr>
        <p:spPr>
          <a:xfrm>
            <a:off x="650421" y="791822"/>
            <a:ext cx="7315200" cy="2351541"/>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6600" dirty="0">
                <a:solidFill>
                  <a:srgbClr val="FF0000"/>
                </a:solidFill>
                <a:latin typeface="Arial" panose="020B0604020202020204" pitchFamily="34" charset="0"/>
                <a:cs typeface="Arial" panose="020B0604020202020204" pitchFamily="34" charset="0"/>
              </a:rPr>
              <a:t>SECTION 5</a:t>
            </a:r>
            <a:br>
              <a:rPr lang="en-US" altLang="en-US" sz="4800" dirty="0">
                <a:latin typeface="Arial" panose="020B0604020202020204" pitchFamily="34" charset="0"/>
                <a:cs typeface="Arial" panose="020B0604020202020204" pitchFamily="34" charset="0"/>
              </a:rPr>
            </a:br>
            <a:r>
              <a:rPr lang="en-US" altLang="en-US" sz="4800" dirty="0">
                <a:latin typeface="Arial" panose="020B0604020202020204" pitchFamily="34" charset="0"/>
                <a:cs typeface="Arial" panose="020B0604020202020204" pitchFamily="34" charset="0"/>
              </a:rPr>
              <a:t>Rental &amp; Temporary Equipment Installations</a:t>
            </a:r>
          </a:p>
        </p:txBody>
      </p:sp>
      <p:pic>
        <p:nvPicPr>
          <p:cNvPr id="6148" name="Picture 4" descr="Boiler Rentals in California &amp; Nevada — Steam or HW">
            <a:extLst>
              <a:ext uri="{FF2B5EF4-FFF2-40B4-BE49-F238E27FC236}">
                <a16:creationId xmlns:a16="http://schemas.microsoft.com/office/drawing/2014/main" id="{F344EAAA-5C5A-4028-92EF-5C17C037FB08}"/>
              </a:ext>
            </a:extLst>
          </p:cNvPr>
          <p:cNvPicPr>
            <a:picLocks noChangeAspect="1" noChangeArrowheads="1"/>
          </p:cNvPicPr>
          <p:nvPr/>
        </p:nvPicPr>
        <p:blipFill>
          <a:blip r:embed="rId3">
            <a:alphaModFix amt="36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21280" y="827385"/>
            <a:ext cx="2915466" cy="279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021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91FF86-4ABC-4150-93B7-2A0250F8CB0B}"/>
              </a:ext>
            </a:extLst>
          </p:cNvPr>
          <p:cNvSpPr>
            <a:spLocks noGrp="1"/>
          </p:cNvSpPr>
          <p:nvPr>
            <p:ph type="body" sz="quarter" idx="26"/>
          </p:nvPr>
        </p:nvSpPr>
        <p:spPr/>
        <p:txBody>
          <a:bodyPr/>
          <a:lstStyle/>
          <a:p>
            <a:r>
              <a:rPr lang="en-CA" dirty="0"/>
              <a:t>When renting Boilers or Pressure Vessels that would be covered under the Regulation. All rules regarding new equipment should be followed.</a:t>
            </a:r>
          </a:p>
          <a:p>
            <a:r>
              <a:rPr lang="en-CA" dirty="0"/>
              <a:t>A First inspection would be required.</a:t>
            </a:r>
          </a:p>
          <a:p>
            <a:r>
              <a:rPr lang="en-CA" dirty="0"/>
              <a:t>Any piping work to connect to the existing system would need to be registered.</a:t>
            </a:r>
          </a:p>
          <a:p>
            <a:r>
              <a:rPr lang="en-CA" dirty="0"/>
              <a:t>The piping work would need to be fabricated by a company holding a valid COA from TSSA.</a:t>
            </a:r>
          </a:p>
        </p:txBody>
      </p:sp>
      <p:sp>
        <p:nvSpPr>
          <p:cNvPr id="4" name="Text Placeholder 3">
            <a:extLst>
              <a:ext uri="{FF2B5EF4-FFF2-40B4-BE49-F238E27FC236}">
                <a16:creationId xmlns:a16="http://schemas.microsoft.com/office/drawing/2014/main" id="{949EDDF6-2F24-4821-9753-156D72CCB704}"/>
              </a:ext>
            </a:extLst>
          </p:cNvPr>
          <p:cNvSpPr>
            <a:spLocks noGrp="1"/>
          </p:cNvSpPr>
          <p:nvPr>
            <p:ph type="body" sz="quarter" idx="27"/>
          </p:nvPr>
        </p:nvSpPr>
        <p:spPr>
          <a:xfrm>
            <a:off x="288528" y="230188"/>
            <a:ext cx="8566944" cy="977900"/>
          </a:xfrm>
        </p:spPr>
        <p:txBody>
          <a:bodyPr/>
          <a:lstStyle/>
          <a:p>
            <a:r>
              <a:rPr lang="en-CA" dirty="0"/>
              <a:t>Requirements for Rental and Temporary devices</a:t>
            </a:r>
          </a:p>
        </p:txBody>
      </p:sp>
      <p:pic>
        <p:nvPicPr>
          <p:cNvPr id="2" name="Recorded Sound">
            <a:hlinkClick r:id="" action="ppaction://media"/>
            <a:extLst>
              <a:ext uri="{FF2B5EF4-FFF2-40B4-BE49-F238E27FC236}">
                <a16:creationId xmlns:a16="http://schemas.microsoft.com/office/drawing/2014/main" id="{8D16C806-01C0-4FB5-932F-F7818F8228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2368550"/>
            <a:ext cx="406400" cy="406400"/>
          </a:xfrm>
          <a:prstGeom prst="rect">
            <a:avLst/>
          </a:prstGeom>
        </p:spPr>
      </p:pic>
    </p:spTree>
    <p:extLst>
      <p:ext uri="{BB962C8B-B14F-4D97-AF65-F5344CB8AC3E}">
        <p14:creationId xmlns:p14="http://schemas.microsoft.com/office/powerpoint/2010/main" val="41300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7D68B-0C8A-47BE-A7BB-B578796DB9F9}"/>
              </a:ext>
            </a:extLst>
          </p:cNvPr>
          <p:cNvSpPr>
            <a:spLocks noGrp="1"/>
          </p:cNvSpPr>
          <p:nvPr>
            <p:ph type="body" sz="quarter" idx="26"/>
          </p:nvPr>
        </p:nvSpPr>
        <p:spPr>
          <a:xfrm>
            <a:off x="468313" y="1208088"/>
            <a:ext cx="7989887" cy="3477200"/>
          </a:xfrm>
        </p:spPr>
        <p:txBody>
          <a:bodyPr/>
          <a:lstStyle/>
          <a:p>
            <a:r>
              <a:rPr lang="en-CA" dirty="0"/>
              <a:t>When Boilers and Pressure Vessels are rented, they are required to follow the process for newly installed equipment.</a:t>
            </a:r>
          </a:p>
          <a:p>
            <a:r>
              <a:rPr lang="en-CA" dirty="0"/>
              <a:t>A First Inspection will be performed, and a COI will be issued.</a:t>
            </a:r>
          </a:p>
          <a:p>
            <a:r>
              <a:rPr lang="en-CA" dirty="0"/>
              <a:t>If any additional piping is required to connect the equipment:</a:t>
            </a:r>
          </a:p>
          <a:p>
            <a:pPr lvl="1"/>
            <a:r>
              <a:rPr lang="en-CA" dirty="0"/>
              <a:t>Piping registration would be required.</a:t>
            </a:r>
          </a:p>
          <a:p>
            <a:pPr lvl="1"/>
            <a:r>
              <a:rPr lang="en-CA" dirty="0"/>
              <a:t>The company performing the work will require a COA.</a:t>
            </a:r>
          </a:p>
          <a:p>
            <a:pPr lvl="1"/>
            <a:r>
              <a:rPr lang="en-CA" dirty="0"/>
              <a:t>TSSA will perform a piping inspection.</a:t>
            </a:r>
          </a:p>
        </p:txBody>
      </p:sp>
      <p:sp>
        <p:nvSpPr>
          <p:cNvPr id="4" name="Text Placeholder 3">
            <a:extLst>
              <a:ext uri="{FF2B5EF4-FFF2-40B4-BE49-F238E27FC236}">
                <a16:creationId xmlns:a16="http://schemas.microsoft.com/office/drawing/2014/main" id="{F06D99BC-839C-4DBD-862A-CC3DEACCD895}"/>
              </a:ext>
            </a:extLst>
          </p:cNvPr>
          <p:cNvSpPr>
            <a:spLocks noGrp="1"/>
          </p:cNvSpPr>
          <p:nvPr>
            <p:ph type="body" sz="quarter" idx="27"/>
          </p:nvPr>
        </p:nvSpPr>
        <p:spPr/>
        <p:txBody>
          <a:bodyPr/>
          <a:lstStyle/>
          <a:p>
            <a:r>
              <a:rPr lang="en-CA" dirty="0"/>
              <a:t>Rental &amp; Temporary Equipment 	</a:t>
            </a:r>
          </a:p>
        </p:txBody>
      </p:sp>
    </p:spTree>
    <p:extLst>
      <p:ext uri="{BB962C8B-B14F-4D97-AF65-F5344CB8AC3E}">
        <p14:creationId xmlns:p14="http://schemas.microsoft.com/office/powerpoint/2010/main" val="3345454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B655ECD6-7182-4060-9EC0-EF3906DA278C}"/>
              </a:ext>
            </a:extLst>
          </p:cNvPr>
          <p:cNvSpPr txBox="1">
            <a:spLocks noChangeArrowheads="1"/>
          </p:cNvSpPr>
          <p:nvPr/>
        </p:nvSpPr>
        <p:spPr>
          <a:xfrm>
            <a:off x="463701" y="1160311"/>
            <a:ext cx="4285980" cy="2497289"/>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tabLst>
                <a:tab pos="288925" algn="l"/>
                <a:tab pos="635000" algn="l"/>
              </a:tabLst>
              <a:defRPr/>
            </a:pPr>
            <a:endParaRPr lang="en-US" altLang="en-US" sz="3600" dirty="0"/>
          </a:p>
        </p:txBody>
      </p:sp>
      <p:sp>
        <p:nvSpPr>
          <p:cNvPr id="8" name="Rectangle 2">
            <a:extLst>
              <a:ext uri="{FF2B5EF4-FFF2-40B4-BE49-F238E27FC236}">
                <a16:creationId xmlns:a16="http://schemas.microsoft.com/office/drawing/2014/main" id="{6375CD1E-80B7-4FA7-8B5B-50CEB05695C8}"/>
              </a:ext>
            </a:extLst>
          </p:cNvPr>
          <p:cNvSpPr txBox="1">
            <a:spLocks noChangeArrowheads="1"/>
          </p:cNvSpPr>
          <p:nvPr/>
        </p:nvSpPr>
        <p:spPr>
          <a:xfrm>
            <a:off x="229683" y="907805"/>
            <a:ext cx="5178599" cy="203474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altLang="en-US" sz="1800" dirty="0">
              <a:latin typeface="Arial" panose="020B0604020202020204" pitchFamily="34" charset="0"/>
              <a:cs typeface="Arial" panose="020B0604020202020204" pitchFamily="34" charset="0"/>
            </a:endParaRPr>
          </a:p>
          <a:p>
            <a:endParaRPr lang="en-US" altLang="en-US" sz="18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Thank You </a:t>
            </a:r>
          </a:p>
          <a:p>
            <a:r>
              <a:rPr lang="en-US" altLang="en-US" sz="2400" dirty="0">
                <a:latin typeface="Arial" panose="020B0604020202020204" pitchFamily="34" charset="0"/>
                <a:cs typeface="Arial" panose="020B0604020202020204" pitchFamily="34" charset="0"/>
              </a:rPr>
              <a:t>for Attending TSSA’s Ontario Regulations Overview Seminar</a:t>
            </a:r>
          </a:p>
        </p:txBody>
      </p:sp>
    </p:spTree>
    <p:extLst>
      <p:ext uri="{BB962C8B-B14F-4D97-AF65-F5344CB8AC3E}">
        <p14:creationId xmlns:p14="http://schemas.microsoft.com/office/powerpoint/2010/main" val="2378783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1019669" y="215615"/>
            <a:ext cx="6968137" cy="495758"/>
          </a:xfrm>
        </p:spPr>
        <p:txBody>
          <a:bodyPr/>
          <a:lstStyle/>
          <a:p>
            <a:r>
              <a:rPr lang="en-CA" dirty="0"/>
              <a:t>GENERAL INFORMATION: DISCLAIMER</a:t>
            </a:r>
          </a:p>
        </p:txBody>
      </p:sp>
      <p:sp>
        <p:nvSpPr>
          <p:cNvPr id="6" name="Rectangle 3">
            <a:extLst>
              <a:ext uri="{FF2B5EF4-FFF2-40B4-BE49-F238E27FC236}">
                <a16:creationId xmlns:a16="http://schemas.microsoft.com/office/drawing/2014/main" id="{B655ECD6-7182-4060-9EC0-EF3906DA278C}"/>
              </a:ext>
            </a:extLst>
          </p:cNvPr>
          <p:cNvSpPr txBox="1">
            <a:spLocks noChangeArrowheads="1"/>
          </p:cNvSpPr>
          <p:nvPr/>
        </p:nvSpPr>
        <p:spPr>
          <a:xfrm>
            <a:off x="541338" y="1131889"/>
            <a:ext cx="7924800" cy="3214762"/>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tabLst>
                <a:tab pos="288925" algn="l"/>
                <a:tab pos="635000" algn="l"/>
              </a:tabLst>
              <a:defRPr/>
            </a:pPr>
            <a:endParaRPr lang="en-US" altLang="en-US" sz="3600"/>
          </a:p>
        </p:txBody>
      </p:sp>
      <p:sp>
        <p:nvSpPr>
          <p:cNvPr id="2" name="Rectangle 1">
            <a:extLst>
              <a:ext uri="{FF2B5EF4-FFF2-40B4-BE49-F238E27FC236}">
                <a16:creationId xmlns:a16="http://schemas.microsoft.com/office/drawing/2014/main" id="{8B562F3A-7F20-48B3-B725-E010003D1C86}"/>
              </a:ext>
            </a:extLst>
          </p:cNvPr>
          <p:cNvSpPr/>
          <p:nvPr/>
        </p:nvSpPr>
        <p:spPr>
          <a:xfrm>
            <a:off x="669542" y="846465"/>
            <a:ext cx="7668392" cy="3693319"/>
          </a:xfrm>
          <a:prstGeom prst="rect">
            <a:avLst/>
          </a:prstGeom>
        </p:spPr>
        <p:txBody>
          <a:bodyPr wrap="square">
            <a:spAutoFit/>
          </a:bodyPr>
          <a:lstStyle/>
          <a:p>
            <a:pPr algn="just"/>
            <a:r>
              <a:rPr lang="en-US" altLang="en-US" dirty="0"/>
              <a:t>This presentation is intended to provide guidance to individuals in the Agricultural industry that own/operate Boilers, Pressure Vessels and Pressure Piping. While efforts have been made to present current, accurate and pertinent information, this presentation is not intended to be a complete reference manual for guiding the actions of individuals working on issues relating to Boiler, Pressure Vessel and Pressure Piping Code compliance. Before applying the information in this presentation, users must weigh its applicability against the particular and unique circumstances of each situation, as well as any other relevant policies or guidelines including the CSA B51 Boiler, Pressure Vessel and Pressure Piping Code and its referenced Codes and Standards, including NBIC.  TSSA is not responsible for any actions or omissions by users of this manual, or for the use of or reliance on the information contained in this presentation, or for errors or omissions relating to the contents of this presentation.</a:t>
            </a:r>
          </a:p>
        </p:txBody>
      </p:sp>
    </p:spTree>
    <p:extLst>
      <p:ext uri="{BB962C8B-B14F-4D97-AF65-F5344CB8AC3E}">
        <p14:creationId xmlns:p14="http://schemas.microsoft.com/office/powerpoint/2010/main" val="1147870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845059" y="301091"/>
            <a:ext cx="6975225" cy="495758"/>
          </a:xfrm>
        </p:spPr>
        <p:txBody>
          <a:bodyPr/>
          <a:lstStyle/>
          <a:p>
            <a:r>
              <a:rPr lang="en-CA" dirty="0"/>
              <a:t>GENERAL INFORMATION: DISCLAIMER</a:t>
            </a:r>
          </a:p>
        </p:txBody>
      </p:sp>
      <p:sp>
        <p:nvSpPr>
          <p:cNvPr id="6" name="Rectangle 3">
            <a:extLst>
              <a:ext uri="{FF2B5EF4-FFF2-40B4-BE49-F238E27FC236}">
                <a16:creationId xmlns:a16="http://schemas.microsoft.com/office/drawing/2014/main" id="{B655ECD6-7182-4060-9EC0-EF3906DA278C}"/>
              </a:ext>
            </a:extLst>
          </p:cNvPr>
          <p:cNvSpPr txBox="1">
            <a:spLocks noChangeArrowheads="1"/>
          </p:cNvSpPr>
          <p:nvPr/>
        </p:nvSpPr>
        <p:spPr>
          <a:xfrm>
            <a:off x="541338" y="1131889"/>
            <a:ext cx="7924800" cy="3214762"/>
          </a:xfrm>
          <a:prstGeom prst="rect">
            <a:avLst/>
          </a:prstGeom>
        </p:spPr>
        <p:txBody>
          <a:bodyPr/>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tabLst>
                <a:tab pos="288925" algn="l"/>
                <a:tab pos="635000" algn="l"/>
              </a:tabLst>
              <a:defRPr/>
            </a:pPr>
            <a:endParaRPr lang="en-US" altLang="en-US" sz="3600"/>
          </a:p>
        </p:txBody>
      </p:sp>
      <p:sp>
        <p:nvSpPr>
          <p:cNvPr id="3" name="Rectangle 2">
            <a:extLst>
              <a:ext uri="{FF2B5EF4-FFF2-40B4-BE49-F238E27FC236}">
                <a16:creationId xmlns:a16="http://schemas.microsoft.com/office/drawing/2014/main" id="{FA3D678F-45A6-4DB7-AE90-98CF766C3BC3}"/>
              </a:ext>
            </a:extLst>
          </p:cNvPr>
          <p:cNvSpPr/>
          <p:nvPr/>
        </p:nvSpPr>
        <p:spPr>
          <a:xfrm>
            <a:off x="677239" y="1508430"/>
            <a:ext cx="7310867" cy="1948226"/>
          </a:xfrm>
          <a:prstGeom prst="rect">
            <a:avLst/>
          </a:prstGeom>
        </p:spPr>
        <p:txBody>
          <a:bodyPr wrap="square">
            <a:spAutoFit/>
          </a:bodyPr>
          <a:lstStyle/>
          <a:p>
            <a:pPr>
              <a:lnSpc>
                <a:spcPct val="90000"/>
              </a:lnSpc>
            </a:pPr>
            <a:r>
              <a:rPr lang="en-US" altLang="en-US" b="1" dirty="0">
                <a:latin typeface="Arial" panose="020B0604020202020204" pitchFamily="34" charset="0"/>
                <a:cs typeface="Arial" panose="020B0604020202020204" pitchFamily="34" charset="0"/>
              </a:rPr>
              <a:t>Copyright Statement</a:t>
            </a:r>
            <a:br>
              <a:rPr lang="en-US" altLang="en-US" b="1" dirty="0">
                <a:latin typeface="Arial" panose="020B0604020202020204" pitchFamily="34" charset="0"/>
                <a:cs typeface="Arial" panose="020B0604020202020204" pitchFamily="34" charset="0"/>
              </a:rPr>
            </a:br>
            <a:endParaRPr lang="en-US" altLang="en-US" b="1" dirty="0">
              <a:latin typeface="Arial" panose="020B0604020202020204" pitchFamily="34" charset="0"/>
              <a:cs typeface="Arial" panose="020B0604020202020204" pitchFamily="34" charset="0"/>
            </a:endParaRPr>
          </a:p>
          <a:p>
            <a:pPr>
              <a:lnSpc>
                <a:spcPct val="40000"/>
              </a:lnSpc>
            </a:pPr>
            <a:endParaRPr lang="en-US" altLang="en-US" dirty="0">
              <a:latin typeface="Arial" panose="020B0604020202020204" pitchFamily="34" charset="0"/>
              <a:cs typeface="Arial" panose="020B0604020202020204" pitchFamily="34" charset="0"/>
            </a:endParaRPr>
          </a:p>
          <a:p>
            <a:pPr algn="just">
              <a:lnSpc>
                <a:spcPct val="90000"/>
              </a:lnSpc>
            </a:pPr>
            <a:r>
              <a:rPr lang="en-US" altLang="en-US" dirty="0">
                <a:latin typeface="Arial" panose="020B0604020202020204" pitchFamily="34" charset="0"/>
                <a:cs typeface="Arial" panose="020B0604020202020204" pitchFamily="34" charset="0"/>
              </a:rPr>
              <a:t>© Technical Standards and Safety Authority – TSSA (2003).  All right reserved.  No part of this publication may be reproduced, stored in a retrieval system, or transmitted or published in any form or by any means without the prior written permission of the Technical Standards and Safety Authority.</a:t>
            </a:r>
          </a:p>
        </p:txBody>
      </p:sp>
    </p:spTree>
    <p:extLst>
      <p:ext uri="{BB962C8B-B14F-4D97-AF65-F5344CB8AC3E}">
        <p14:creationId xmlns:p14="http://schemas.microsoft.com/office/powerpoint/2010/main" val="296840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430213" y="162828"/>
            <a:ext cx="6627812" cy="439737"/>
          </a:xfrm>
        </p:spPr>
        <p:txBody>
          <a:bodyPr/>
          <a:lstStyle/>
          <a:p>
            <a:r>
              <a:rPr lang="en-US" dirty="0"/>
              <a:t>OUTLINE</a:t>
            </a:r>
          </a:p>
        </p:txBody>
      </p:sp>
      <p:sp>
        <p:nvSpPr>
          <p:cNvPr id="10" name="Rectangle 10">
            <a:extLst>
              <a:ext uri="{FF2B5EF4-FFF2-40B4-BE49-F238E27FC236}">
                <a16:creationId xmlns:a16="http://schemas.microsoft.com/office/drawing/2014/main" id="{5F16FDFF-6025-44E6-8D2C-EAC803D4D371}"/>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2" name="Rectangle 11">
            <a:extLst>
              <a:ext uri="{FF2B5EF4-FFF2-40B4-BE49-F238E27FC236}">
                <a16:creationId xmlns:a16="http://schemas.microsoft.com/office/drawing/2014/main" id="{34F84F26-1F82-4188-A923-69BB1A82FB49}"/>
              </a:ext>
            </a:extLst>
          </p:cNvPr>
          <p:cNvSpPr>
            <a:spLocks noChangeArrowheads="1"/>
          </p:cNvSpPr>
          <p:nvPr/>
        </p:nvSpPr>
        <p:spPr bwMode="auto">
          <a:xfrm>
            <a:off x="5145956" y="503942"/>
            <a:ext cx="3998044" cy="41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23" name="Rectangle 15">
            <a:extLst>
              <a:ext uri="{FF2B5EF4-FFF2-40B4-BE49-F238E27FC236}">
                <a16:creationId xmlns:a16="http://schemas.microsoft.com/office/drawing/2014/main" id="{D01D2E0B-DF0B-420E-9739-589DE75BD67E}"/>
              </a:ext>
            </a:extLst>
          </p:cNvPr>
          <p:cNvSpPr>
            <a:spLocks noChangeArrowheads="1"/>
          </p:cNvSpPr>
          <p:nvPr/>
        </p:nvSpPr>
        <p:spPr bwMode="auto">
          <a:xfrm flipV="1">
            <a:off x="5145956" y="550018"/>
            <a:ext cx="3998044" cy="77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3920" rIns="0" bIns="2539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6">
            <a:extLst>
              <a:ext uri="{FF2B5EF4-FFF2-40B4-BE49-F238E27FC236}">
                <a16:creationId xmlns:a16="http://schemas.microsoft.com/office/drawing/2014/main" id="{4E78F161-5173-4BB3-A450-2EA26EF3C33E}"/>
              </a:ext>
            </a:extLst>
          </p:cNvPr>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Rectangle 10">
            <a:extLst>
              <a:ext uri="{FF2B5EF4-FFF2-40B4-BE49-F238E27FC236}">
                <a16:creationId xmlns:a16="http://schemas.microsoft.com/office/drawing/2014/main" id="{5148B6AA-2855-41D1-AAFD-A884F5B111C9}"/>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53920" rIns="0" bIns="2539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3">
            <a:extLst>
              <a:ext uri="{FF2B5EF4-FFF2-40B4-BE49-F238E27FC236}">
                <a16:creationId xmlns:a16="http://schemas.microsoft.com/office/drawing/2014/main" id="{CCD8B01E-D4A8-46B1-95AD-43248F397F4B}"/>
              </a:ext>
            </a:extLst>
          </p:cNvPr>
          <p:cNvSpPr txBox="1">
            <a:spLocks noChangeArrowheads="1"/>
          </p:cNvSpPr>
          <p:nvPr/>
        </p:nvSpPr>
        <p:spPr>
          <a:xfrm>
            <a:off x="491689" y="674536"/>
            <a:ext cx="7772400" cy="3568277"/>
          </a:xfrm>
          <a:prstGeom prst="rect">
            <a:avLst/>
          </a:prstGeom>
        </p:spPr>
        <p:txBody>
          <a:bodyPr lIns="91440" tIns="45720" rIns="91440" bIns="45720" anchor="t"/>
          <a:lstStyle>
            <a:lvl1pPr marL="342900" indent="-342900" algn="l" defTabSz="457200" rtl="0" eaLnBrk="1" latinLnBrk="0" hangingPunct="1">
              <a:lnSpc>
                <a:spcPct val="100000"/>
              </a:lnSpc>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None/>
              <a:defRPr/>
            </a:pPr>
            <a:r>
              <a:rPr lang="en-US" altLang="en-US" sz="1800" b="1" dirty="0"/>
              <a:t>1.	CSA B51 Boiler, Pressu</a:t>
            </a:r>
            <a:r>
              <a:rPr lang="en-US" altLang="en-US" sz="1800" b="1" i="1" dirty="0"/>
              <a:t>re Vessel &amp; Pressure Piping Code</a:t>
            </a:r>
          </a:p>
          <a:p>
            <a:pPr marL="0" indent="0">
              <a:lnSpc>
                <a:spcPct val="200000"/>
              </a:lnSpc>
              <a:buNone/>
              <a:defRPr/>
            </a:pPr>
            <a:r>
              <a:rPr lang="en-US" altLang="en-US" sz="1800" b="1" dirty="0"/>
              <a:t>2.	What are Canadian Registration Numbers (CRN)</a:t>
            </a:r>
          </a:p>
          <a:p>
            <a:pPr>
              <a:lnSpc>
                <a:spcPct val="200000"/>
              </a:lnSpc>
              <a:buAutoNum type="arabicPeriod" startAt="3"/>
              <a:defRPr/>
            </a:pPr>
            <a:r>
              <a:rPr lang="en-US" altLang="en-US" sz="1800" b="1" dirty="0"/>
              <a:t>  Data Reports</a:t>
            </a:r>
          </a:p>
          <a:p>
            <a:pPr>
              <a:lnSpc>
                <a:spcPct val="200000"/>
              </a:lnSpc>
              <a:buAutoNum type="arabicPeriod" startAt="3"/>
              <a:defRPr/>
            </a:pPr>
            <a:r>
              <a:rPr lang="en-US" altLang="en-US" sz="1800" b="1" dirty="0"/>
              <a:t>  Certificate of Authorization holder requirements</a:t>
            </a:r>
          </a:p>
          <a:p>
            <a:pPr>
              <a:lnSpc>
                <a:spcPct val="200000"/>
              </a:lnSpc>
              <a:buAutoNum type="arabicPeriod" startAt="3"/>
              <a:defRPr/>
            </a:pPr>
            <a:r>
              <a:rPr lang="en-US" altLang="en-US" sz="1800" b="1" dirty="0"/>
              <a:t>  Rental and Temporary Equipment Installations</a:t>
            </a:r>
          </a:p>
          <a:p>
            <a:pPr>
              <a:lnSpc>
                <a:spcPct val="80000"/>
              </a:lnSpc>
              <a:buAutoNum type="arabicPeriod" startAt="8"/>
              <a:defRPr/>
            </a:pPr>
            <a:endParaRPr lang="en-US" altLang="en-US" sz="1600" dirty="0"/>
          </a:p>
          <a:p>
            <a:pPr marL="0" indent="0">
              <a:lnSpc>
                <a:spcPct val="80000"/>
              </a:lnSpc>
              <a:defRPr/>
            </a:pPr>
            <a:endParaRPr lang="en-US" altLang="en-US" sz="1600" i="1" dirty="0"/>
          </a:p>
          <a:p>
            <a:pPr marL="0" indent="0">
              <a:lnSpc>
                <a:spcPct val="80000"/>
              </a:lnSpc>
              <a:defRPr/>
            </a:pPr>
            <a:endParaRPr lang="en-US" altLang="en-US" sz="1600" i="1" dirty="0"/>
          </a:p>
          <a:p>
            <a:pPr marL="457200" indent="-457200">
              <a:lnSpc>
                <a:spcPct val="80000"/>
              </a:lnSpc>
              <a:buFont typeface="+mj-lt"/>
              <a:buAutoNum type="arabicPeriod"/>
              <a:defRPr/>
            </a:pPr>
            <a:endParaRPr lang="en-US" altLang="en-US" sz="1600" i="1" dirty="0"/>
          </a:p>
          <a:p>
            <a:pPr marL="0" indent="0">
              <a:lnSpc>
                <a:spcPct val="80000"/>
              </a:lnSpc>
              <a:defRPr/>
            </a:pPr>
            <a:endParaRPr lang="en-US" altLang="en-US" dirty="0"/>
          </a:p>
          <a:p>
            <a:pPr marL="457200" indent="-457200">
              <a:lnSpc>
                <a:spcPct val="80000"/>
              </a:lnSpc>
              <a:buFont typeface="+mj-lt"/>
              <a:buAutoNum type="arabicPeriod"/>
              <a:defRPr/>
            </a:pPr>
            <a:endParaRPr lang="en-US" altLang="en-US" dirty="0"/>
          </a:p>
          <a:p>
            <a:pPr marL="457200" indent="-457200">
              <a:lnSpc>
                <a:spcPct val="80000"/>
              </a:lnSpc>
              <a:buFont typeface="+mj-lt"/>
              <a:buAutoNum type="arabicPeriod"/>
              <a:defRPr/>
            </a:pPr>
            <a:endParaRPr lang="en-US" altLang="en-US" dirty="0"/>
          </a:p>
          <a:p>
            <a:pPr marL="0" indent="0">
              <a:lnSpc>
                <a:spcPct val="80000"/>
              </a:lnSpc>
              <a:defRPr/>
            </a:pPr>
            <a:endParaRPr lang="en-US" altLang="en-US" dirty="0"/>
          </a:p>
          <a:p>
            <a:pPr marL="577850" indent="-577850">
              <a:lnSpc>
                <a:spcPct val="80000"/>
              </a:lnSpc>
              <a:buFontTx/>
              <a:buNone/>
              <a:defRPr/>
            </a:pPr>
            <a:r>
              <a:rPr lang="en-US" altLang="en-US" sz="2000" b="1" dirty="0"/>
              <a:t>             </a:t>
            </a:r>
            <a:endParaRPr lang="en-US" altLang="en-US" sz="2000" dirty="0"/>
          </a:p>
          <a:p>
            <a:pPr marL="577850" indent="-577850">
              <a:lnSpc>
                <a:spcPct val="80000"/>
              </a:lnSpc>
              <a:buFontTx/>
              <a:buNone/>
              <a:defRPr/>
            </a:pPr>
            <a:r>
              <a:rPr lang="en-US" altLang="en-US" b="1" dirty="0"/>
              <a:t>         </a:t>
            </a:r>
          </a:p>
          <a:p>
            <a:pPr marL="577850" indent="-577850">
              <a:lnSpc>
                <a:spcPct val="20000"/>
              </a:lnSpc>
              <a:buFontTx/>
              <a:buNone/>
              <a:defRPr/>
            </a:pPr>
            <a:endParaRPr lang="en-US" altLang="en-US" b="1" dirty="0"/>
          </a:p>
          <a:p>
            <a:pPr marL="577850" indent="-577850">
              <a:lnSpc>
                <a:spcPct val="80000"/>
              </a:lnSpc>
              <a:buFontTx/>
              <a:buNone/>
              <a:defRPr/>
            </a:pPr>
            <a:endParaRPr lang="en-US" altLang="en-US" b="1" dirty="0"/>
          </a:p>
        </p:txBody>
      </p:sp>
    </p:spTree>
    <p:extLst>
      <p:ext uri="{BB962C8B-B14F-4D97-AF65-F5344CB8AC3E}">
        <p14:creationId xmlns:p14="http://schemas.microsoft.com/office/powerpoint/2010/main" val="423112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FFB0598-0B36-4DAA-80A4-3763AFE271A3}"/>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365629" y="728053"/>
            <a:ext cx="3970166" cy="411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ED4F40B1-90F2-44B6-89E9-0E5AD72F3212}"/>
              </a:ext>
            </a:extLst>
          </p:cNvPr>
          <p:cNvSpPr txBox="1">
            <a:spLocks noChangeArrowheads="1"/>
          </p:cNvSpPr>
          <p:nvPr/>
        </p:nvSpPr>
        <p:spPr>
          <a:xfrm>
            <a:off x="742950" y="674687"/>
            <a:ext cx="7315200" cy="3140869"/>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6600" dirty="0">
                <a:solidFill>
                  <a:srgbClr val="FF0000"/>
                </a:solidFill>
                <a:latin typeface="Arial" panose="020B0604020202020204" pitchFamily="34" charset="0"/>
                <a:cs typeface="Arial" panose="020B0604020202020204" pitchFamily="34" charset="0"/>
              </a:rPr>
              <a:t>SECTION 1</a:t>
            </a:r>
            <a:br>
              <a:rPr lang="en-US" altLang="en-US" sz="4800" dirty="0">
                <a:latin typeface="Arial" panose="020B0604020202020204" pitchFamily="34" charset="0"/>
                <a:cs typeface="Arial" panose="020B0604020202020204" pitchFamily="34" charset="0"/>
              </a:rPr>
            </a:br>
            <a:r>
              <a:rPr lang="en-US" altLang="en-US" sz="4800" dirty="0">
                <a:latin typeface="Arial" panose="020B0604020202020204" pitchFamily="34" charset="0"/>
                <a:cs typeface="Arial" panose="020B0604020202020204" pitchFamily="34" charset="0"/>
              </a:rPr>
              <a:t>CSA B51</a:t>
            </a:r>
          </a:p>
          <a:p>
            <a:r>
              <a:rPr lang="en-US" altLang="en-US" sz="4800" dirty="0">
                <a:latin typeface="Arial" panose="020B0604020202020204" pitchFamily="34" charset="0"/>
                <a:cs typeface="Arial" panose="020B0604020202020204" pitchFamily="34" charset="0"/>
              </a:rPr>
              <a:t>Boiler, Pressure Vessel &amp; Pressure Piping Code</a:t>
            </a:r>
          </a:p>
        </p:txBody>
      </p:sp>
    </p:spTree>
    <p:extLst>
      <p:ext uri="{BB962C8B-B14F-4D97-AF65-F5344CB8AC3E}">
        <p14:creationId xmlns:p14="http://schemas.microsoft.com/office/powerpoint/2010/main" val="3770632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501395" y="232295"/>
            <a:ext cx="8874654" cy="495758"/>
          </a:xfrm>
        </p:spPr>
        <p:txBody>
          <a:bodyPr/>
          <a:lstStyle/>
          <a:p>
            <a:r>
              <a:rPr lang="en-US" altLang="en-US" dirty="0">
                <a:solidFill>
                  <a:schemeClr val="tx1"/>
                </a:solidFill>
              </a:rPr>
              <a:t>CSA B51</a:t>
            </a:r>
            <a:br>
              <a:rPr lang="en-US" altLang="en-US" b="0" dirty="0">
                <a:solidFill>
                  <a:schemeClr val="tx1"/>
                </a:solidFill>
              </a:rPr>
            </a:br>
            <a:r>
              <a:rPr lang="en-US" altLang="en-US" b="0" dirty="0">
                <a:solidFill>
                  <a:schemeClr val="tx1"/>
                </a:solidFill>
              </a:rPr>
              <a:t> </a:t>
            </a:r>
            <a:endParaRPr lang="en-CA" dirty="0"/>
          </a:p>
        </p:txBody>
      </p:sp>
      <p:sp>
        <p:nvSpPr>
          <p:cNvPr id="5" name="Rectangle 6">
            <a:extLst>
              <a:ext uri="{FF2B5EF4-FFF2-40B4-BE49-F238E27FC236}">
                <a16:creationId xmlns:a16="http://schemas.microsoft.com/office/drawing/2014/main" id="{5E2B0230-7569-4B78-87F1-05982FEEE09E}"/>
              </a:ext>
            </a:extLst>
          </p:cNvPr>
          <p:cNvSpPr>
            <a:spLocks noChangeArrowheads="1"/>
          </p:cNvSpPr>
          <p:nvPr/>
        </p:nvSpPr>
        <p:spPr bwMode="auto">
          <a:xfrm>
            <a:off x="441671" y="1116074"/>
            <a:ext cx="8077200" cy="307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Clr>
                <a:srgbClr val="FF0000"/>
              </a:buClr>
              <a:buFont typeface="Symbol" panose="05050102010706020507" pitchFamily="18" charset="2"/>
              <a:tabLst>
                <a:tab pos="288925" algn="l"/>
                <a:tab pos="635000" algn="l"/>
              </a:tabLst>
              <a:defRPr sz="2400">
                <a:solidFill>
                  <a:schemeClr val="tx1"/>
                </a:solidFill>
                <a:latin typeface="Arial MT Cn" charset="0"/>
              </a:defRPr>
            </a:lvl1pPr>
            <a:lvl2pPr marL="742950" indent="-285750">
              <a:spcBef>
                <a:spcPct val="20000"/>
              </a:spcBef>
              <a:buClr>
                <a:srgbClr val="FF0000"/>
              </a:buClr>
              <a:buFont typeface="Symbol" panose="05050102010706020507" pitchFamily="18" charset="2"/>
              <a:buChar char="-"/>
              <a:tabLst>
                <a:tab pos="288925" algn="l"/>
                <a:tab pos="635000" algn="l"/>
              </a:tabLst>
              <a:defRPr sz="2800">
                <a:solidFill>
                  <a:schemeClr val="tx1"/>
                </a:solidFill>
                <a:latin typeface="Arial MT Cn" charset="0"/>
              </a:defRPr>
            </a:lvl2pPr>
            <a:lvl3pPr marL="1143000" indent="-228600">
              <a:spcBef>
                <a:spcPct val="20000"/>
              </a:spcBef>
              <a:buClr>
                <a:srgbClr val="FF0000"/>
              </a:buClr>
              <a:buChar char="o"/>
              <a:tabLst>
                <a:tab pos="288925" algn="l"/>
                <a:tab pos="635000" algn="l"/>
              </a:tabLst>
              <a:defRPr sz="2400">
                <a:solidFill>
                  <a:srgbClr val="003399"/>
                </a:solidFill>
                <a:latin typeface="Arial MT Cn" charset="0"/>
              </a:defRPr>
            </a:lvl3pPr>
            <a:lvl4pPr marL="1600200" indent="-228600">
              <a:spcBef>
                <a:spcPct val="20000"/>
              </a:spcBef>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4pPr>
            <a:lvl5pPr marL="2057400" indent="-228600">
              <a:spcBef>
                <a:spcPct val="20000"/>
              </a:spcBef>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5pPr>
            <a:lvl6pPr marL="25146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6pPr>
            <a:lvl7pPr marL="29718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7pPr>
            <a:lvl8pPr marL="34290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8pPr>
            <a:lvl9pPr marL="38862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9pPr>
          </a:lstStyle>
          <a:p>
            <a:pPr>
              <a:buFont typeface="Symbol" panose="05050102010706020507" pitchFamily="18" charset="2"/>
              <a:buChar char="·"/>
            </a:pPr>
            <a:r>
              <a:rPr lang="en-US" altLang="en-US" sz="1800" dirty="0">
                <a:latin typeface="Arial"/>
                <a:cs typeface="Arial"/>
              </a:rPr>
              <a:t>   CSA B51 the Boilers, Pressure Vessel and Pressure Piping Code is 	adopted in the Province of Ontario with exceptions                   </a:t>
            </a:r>
            <a:endParaRPr lang="en-US" altLang="en-US" sz="1800" dirty="0">
              <a:latin typeface="Arial" panose="020B0604020202020204" pitchFamily="34" charset="0"/>
              <a:cs typeface="Arial" panose="020B0604020202020204" pitchFamily="34" charset="0"/>
            </a:endParaRPr>
          </a:p>
          <a:p>
            <a:endParaRPr lang="en-US" altLang="en-US" sz="1800" u="sng" dirty="0">
              <a:latin typeface="Arial" panose="020B0604020202020204" pitchFamily="34" charset="0"/>
              <a:cs typeface="Arial" panose="020B0604020202020204" pitchFamily="34" charset="0"/>
            </a:endParaRPr>
          </a:p>
          <a:p>
            <a:pPr>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  	CSA B51 is a Code that references all construction codes to be used for 	pressure equipment in Canada</a:t>
            </a:r>
          </a:p>
          <a:p>
            <a:pPr>
              <a:buFont typeface="Symbol" panose="05050102010706020507" pitchFamily="18" charset="2"/>
              <a:buChar char="·"/>
            </a:pPr>
            <a:endParaRPr lang="en-US" altLang="en-US" dirty="0"/>
          </a:p>
          <a:p>
            <a:endParaRPr lang="en-US" altLang="en-US" b="1" i="1" dirty="0"/>
          </a:p>
          <a:p>
            <a:pPr>
              <a:buFont typeface="Symbol" panose="05050102010706020507" pitchFamily="18" charset="2"/>
              <a:buChar char="·"/>
            </a:pPr>
            <a:endParaRPr lang="en-US" altLang="en-US" b="1" dirty="0"/>
          </a:p>
          <a:p>
            <a:r>
              <a:rPr lang="en-US" altLang="en-US" b="1" dirty="0"/>
              <a:t> </a:t>
            </a:r>
          </a:p>
        </p:txBody>
      </p:sp>
    </p:spTree>
    <p:extLst>
      <p:ext uri="{BB962C8B-B14F-4D97-AF65-F5344CB8AC3E}">
        <p14:creationId xmlns:p14="http://schemas.microsoft.com/office/powerpoint/2010/main" val="3063750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501395" y="232295"/>
            <a:ext cx="8874654" cy="495758"/>
          </a:xfrm>
        </p:spPr>
        <p:txBody>
          <a:bodyPr/>
          <a:lstStyle/>
          <a:p>
            <a:r>
              <a:rPr lang="en-US" altLang="en-US" dirty="0">
                <a:solidFill>
                  <a:schemeClr val="tx1"/>
                </a:solidFill>
              </a:rPr>
              <a:t>CSA B51</a:t>
            </a:r>
            <a:br>
              <a:rPr lang="en-US" altLang="en-US" b="0" dirty="0">
                <a:solidFill>
                  <a:schemeClr val="tx1"/>
                </a:solidFill>
              </a:rPr>
            </a:br>
            <a:r>
              <a:rPr lang="en-US" altLang="en-US" b="0" dirty="0">
                <a:solidFill>
                  <a:schemeClr val="tx1"/>
                </a:solidFill>
              </a:rPr>
              <a:t> </a:t>
            </a:r>
            <a:endParaRPr lang="en-CA" dirty="0"/>
          </a:p>
        </p:txBody>
      </p:sp>
      <p:sp>
        <p:nvSpPr>
          <p:cNvPr id="6" name="Rectangle 6">
            <a:extLst>
              <a:ext uri="{FF2B5EF4-FFF2-40B4-BE49-F238E27FC236}">
                <a16:creationId xmlns:a16="http://schemas.microsoft.com/office/drawing/2014/main" id="{8791F16B-970D-430C-A6A9-A2AE39A81D67}"/>
              </a:ext>
            </a:extLst>
          </p:cNvPr>
          <p:cNvSpPr>
            <a:spLocks noChangeArrowheads="1"/>
          </p:cNvSpPr>
          <p:nvPr/>
        </p:nvSpPr>
        <p:spPr bwMode="auto">
          <a:xfrm>
            <a:off x="501395" y="1228860"/>
            <a:ext cx="8077200" cy="26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Font typeface="Symbol" panose="05050102010706020507" pitchFamily="18" charset="2"/>
              <a:tabLst>
                <a:tab pos="288925" algn="l"/>
                <a:tab pos="635000" algn="l"/>
              </a:tabLst>
              <a:defRPr sz="2400">
                <a:solidFill>
                  <a:schemeClr val="tx1"/>
                </a:solidFill>
                <a:latin typeface="Arial MT Cn" charset="0"/>
              </a:defRPr>
            </a:lvl1pPr>
            <a:lvl2pPr marL="742950" indent="-285750">
              <a:spcBef>
                <a:spcPct val="20000"/>
              </a:spcBef>
              <a:buClr>
                <a:srgbClr val="FF0000"/>
              </a:buClr>
              <a:buFont typeface="Symbol" panose="05050102010706020507" pitchFamily="18" charset="2"/>
              <a:buChar char="-"/>
              <a:tabLst>
                <a:tab pos="288925" algn="l"/>
                <a:tab pos="635000" algn="l"/>
              </a:tabLst>
              <a:defRPr sz="2800">
                <a:solidFill>
                  <a:schemeClr val="tx1"/>
                </a:solidFill>
                <a:latin typeface="Arial MT Cn" charset="0"/>
              </a:defRPr>
            </a:lvl2pPr>
            <a:lvl3pPr marL="1143000" indent="-228600">
              <a:spcBef>
                <a:spcPct val="20000"/>
              </a:spcBef>
              <a:buClr>
                <a:srgbClr val="FF0000"/>
              </a:buClr>
              <a:buChar char="o"/>
              <a:tabLst>
                <a:tab pos="288925" algn="l"/>
                <a:tab pos="635000" algn="l"/>
              </a:tabLst>
              <a:defRPr sz="2400">
                <a:solidFill>
                  <a:srgbClr val="003399"/>
                </a:solidFill>
                <a:latin typeface="Arial MT Cn" charset="0"/>
              </a:defRPr>
            </a:lvl3pPr>
            <a:lvl4pPr marL="1600200" indent="-228600">
              <a:spcBef>
                <a:spcPct val="20000"/>
              </a:spcBef>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4pPr>
            <a:lvl5pPr marL="2057400" indent="-228600">
              <a:spcBef>
                <a:spcPct val="20000"/>
              </a:spcBef>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5pPr>
            <a:lvl6pPr marL="25146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6pPr>
            <a:lvl7pPr marL="29718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7pPr>
            <a:lvl8pPr marL="34290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8pPr>
            <a:lvl9pPr marL="3886200" indent="-228600" eaLnBrk="0" fontAlgn="base" hangingPunct="0">
              <a:spcBef>
                <a:spcPct val="20000"/>
              </a:spcBef>
              <a:spcAft>
                <a:spcPct val="0"/>
              </a:spcAft>
              <a:buClr>
                <a:srgbClr val="FF0000"/>
              </a:buClr>
              <a:buFont typeface="Symbol" panose="05050102010706020507" pitchFamily="18" charset="2"/>
              <a:buChar char="-"/>
              <a:tabLst>
                <a:tab pos="288925" algn="l"/>
                <a:tab pos="635000" algn="l"/>
              </a:tabLst>
              <a:defRPr sz="2000">
                <a:solidFill>
                  <a:srgbClr val="003399"/>
                </a:solidFill>
                <a:latin typeface="Arial MT Cn" charset="0"/>
              </a:defRPr>
            </a:lvl9pPr>
          </a:lstStyle>
          <a:p>
            <a:pPr>
              <a:buFont typeface="Symbol" panose="05050102010706020507" pitchFamily="18" charset="2"/>
              <a:buChar char="·"/>
            </a:pPr>
            <a:r>
              <a:rPr lang="en-US" altLang="en-US" b="1" dirty="0"/>
              <a:t>  </a:t>
            </a:r>
            <a:r>
              <a:rPr lang="en-US" altLang="en-US" sz="1800" dirty="0">
                <a:latin typeface="Arial" panose="020B0604020202020204" pitchFamily="34" charset="0"/>
                <a:cs typeface="Arial" panose="020B0604020202020204" pitchFamily="34" charset="0"/>
              </a:rPr>
              <a:t>CSA B51 Boilers, Pressure Vessel and Pressure Piping Code is more of an 	administrative Code utilized by the provinces. </a:t>
            </a:r>
            <a:r>
              <a:rPr lang="en-US" altLang="en-US" sz="1800" i="1" dirty="0">
                <a:latin typeface="Arial" panose="020B0604020202020204" pitchFamily="34" charset="0"/>
                <a:cs typeface="Arial" panose="020B0604020202020204" pitchFamily="34" charset="0"/>
              </a:rPr>
              <a:t>However</a:t>
            </a:r>
            <a:r>
              <a:rPr lang="en-US" altLang="en-US" sz="1800" dirty="0">
                <a:latin typeface="Arial" panose="020B0604020202020204" pitchFamily="34" charset="0"/>
                <a:cs typeface="Arial" panose="020B0604020202020204" pitchFamily="34" charset="0"/>
              </a:rPr>
              <a:t>, it does have 		some specific requirement with regards to Boilers, Pressure Vessels,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     Piping &amp; Fittings</a:t>
            </a:r>
          </a:p>
          <a:p>
            <a:endParaRPr lang="en-US" altLang="en-US" sz="1800" dirty="0">
              <a:latin typeface="Arial" panose="020B0604020202020204" pitchFamily="34" charset="0"/>
              <a:cs typeface="Arial" panose="020B0604020202020204" pitchFamily="34" charset="0"/>
            </a:endParaRPr>
          </a:p>
          <a:p>
            <a:pPr>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   It is important to note that Ontario takes exception to some of the 	requirements in B51 (</a:t>
            </a:r>
            <a:r>
              <a:rPr lang="en-US" altLang="en-US" sz="1800" i="1" dirty="0">
                <a:latin typeface="Arial" panose="020B0604020202020204" pitchFamily="34" charset="0"/>
                <a:cs typeface="Arial" panose="020B0604020202020204" pitchFamily="34" charset="0"/>
              </a:rPr>
              <a:t>Refer to the TSSA Code Adoption Document)</a:t>
            </a:r>
            <a:endParaRPr lang="en-US" altLang="en-US" sz="1800" b="1" i="1" dirty="0">
              <a:latin typeface="Arial" panose="020B0604020202020204" pitchFamily="34" charset="0"/>
              <a:cs typeface="Arial" panose="020B0604020202020204" pitchFamily="34" charset="0"/>
            </a:endParaRPr>
          </a:p>
          <a:p>
            <a:endParaRPr lang="en-US" altLang="en-US" b="1" dirty="0"/>
          </a:p>
          <a:p>
            <a:r>
              <a:rPr lang="en-US" altLang="en-US" b="1" dirty="0"/>
              <a:t> </a:t>
            </a:r>
          </a:p>
        </p:txBody>
      </p:sp>
      <p:pic>
        <p:nvPicPr>
          <p:cNvPr id="2" name="Recorded Sound">
            <a:hlinkClick r:id="" action="ppaction://media"/>
            <a:extLst>
              <a:ext uri="{FF2B5EF4-FFF2-40B4-BE49-F238E27FC236}">
                <a16:creationId xmlns:a16="http://schemas.microsoft.com/office/drawing/2014/main" id="{D58A392C-B882-423B-82CA-9EB0A411B0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2605" y="112636"/>
            <a:ext cx="406400" cy="406400"/>
          </a:xfrm>
          <a:prstGeom prst="rect">
            <a:avLst/>
          </a:prstGeom>
        </p:spPr>
      </p:pic>
    </p:spTree>
    <p:extLst>
      <p:ext uri="{BB962C8B-B14F-4D97-AF65-F5344CB8AC3E}">
        <p14:creationId xmlns:p14="http://schemas.microsoft.com/office/powerpoint/2010/main" val="416323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7D7C7-C1B0-41C1-96FA-36A0F4CBAE1C}"/>
              </a:ext>
            </a:extLst>
          </p:cNvPr>
          <p:cNvSpPr>
            <a:spLocks noGrp="1"/>
          </p:cNvSpPr>
          <p:nvPr>
            <p:ph type="body" sz="quarter" idx="27"/>
          </p:nvPr>
        </p:nvSpPr>
        <p:spPr>
          <a:xfrm>
            <a:off x="501395" y="259118"/>
            <a:ext cx="8874654" cy="495758"/>
          </a:xfrm>
        </p:spPr>
        <p:txBody>
          <a:bodyPr/>
          <a:lstStyle/>
          <a:p>
            <a:r>
              <a:rPr lang="en-US" altLang="en-US" dirty="0">
                <a:solidFill>
                  <a:schemeClr val="tx1"/>
                </a:solidFill>
              </a:rPr>
              <a:t>APPLICABLE CODES</a:t>
            </a:r>
            <a:br>
              <a:rPr lang="en-US" altLang="en-US" b="0" dirty="0">
                <a:solidFill>
                  <a:schemeClr val="tx1"/>
                </a:solidFill>
              </a:rPr>
            </a:br>
            <a:r>
              <a:rPr lang="en-US" altLang="en-US" b="0" dirty="0">
                <a:solidFill>
                  <a:schemeClr val="tx1"/>
                </a:solidFill>
              </a:rPr>
              <a:t> </a:t>
            </a:r>
            <a:endParaRPr lang="en-CA" dirty="0"/>
          </a:p>
        </p:txBody>
      </p:sp>
      <p:sp>
        <p:nvSpPr>
          <p:cNvPr id="5" name="Rectangle 4">
            <a:extLst>
              <a:ext uri="{FF2B5EF4-FFF2-40B4-BE49-F238E27FC236}">
                <a16:creationId xmlns:a16="http://schemas.microsoft.com/office/drawing/2014/main" id="{974B0BAB-FA4C-4013-A47A-F9DD9D0AA205}"/>
              </a:ext>
            </a:extLst>
          </p:cNvPr>
          <p:cNvSpPr>
            <a:spLocks noChangeArrowheads="1"/>
          </p:cNvSpPr>
          <p:nvPr/>
        </p:nvSpPr>
        <p:spPr bwMode="auto">
          <a:xfrm>
            <a:off x="535636" y="868680"/>
            <a:ext cx="8229600"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85750">
              <a:spcBef>
                <a:spcPct val="20000"/>
              </a:spcBef>
              <a:buClr>
                <a:srgbClr val="FF0000"/>
              </a:buClr>
              <a:buFont typeface="Symbol" panose="05050102010706020507" pitchFamily="18" charset="2"/>
              <a:tabLst>
                <a:tab pos="514350" algn="l"/>
              </a:tabLst>
              <a:defRPr sz="2400">
                <a:solidFill>
                  <a:schemeClr val="tx1"/>
                </a:solidFill>
                <a:latin typeface="Arial MT Cn" charset="0"/>
              </a:defRPr>
            </a:lvl1pPr>
            <a:lvl2pPr marL="742950" indent="-285750" defTabSz="285750">
              <a:spcBef>
                <a:spcPct val="20000"/>
              </a:spcBef>
              <a:buClr>
                <a:srgbClr val="FF0000"/>
              </a:buClr>
              <a:buFont typeface="Symbol" panose="05050102010706020507" pitchFamily="18" charset="2"/>
              <a:buChar char="-"/>
              <a:tabLst>
                <a:tab pos="514350" algn="l"/>
              </a:tabLst>
              <a:defRPr sz="2800">
                <a:solidFill>
                  <a:schemeClr val="tx1"/>
                </a:solidFill>
                <a:latin typeface="Arial MT Cn" charset="0"/>
              </a:defRPr>
            </a:lvl2pPr>
            <a:lvl3pPr marL="1143000" indent="-228600" defTabSz="285750">
              <a:spcBef>
                <a:spcPct val="20000"/>
              </a:spcBef>
              <a:buClr>
                <a:srgbClr val="FF0000"/>
              </a:buClr>
              <a:buChar char="o"/>
              <a:tabLst>
                <a:tab pos="514350" algn="l"/>
              </a:tabLst>
              <a:defRPr sz="2400">
                <a:solidFill>
                  <a:srgbClr val="003399"/>
                </a:solidFill>
                <a:latin typeface="Arial MT Cn" charset="0"/>
              </a:defRPr>
            </a:lvl3pPr>
            <a:lvl4pPr marL="1600200" indent="-228600" defTabSz="285750">
              <a:spcBef>
                <a:spcPct val="20000"/>
              </a:spcBef>
              <a:buClr>
                <a:srgbClr val="FF0000"/>
              </a:buClr>
              <a:buFont typeface="Symbol" panose="05050102010706020507" pitchFamily="18" charset="2"/>
              <a:buChar char="-"/>
              <a:tabLst>
                <a:tab pos="514350" algn="l"/>
              </a:tabLst>
              <a:defRPr sz="2000">
                <a:solidFill>
                  <a:srgbClr val="003399"/>
                </a:solidFill>
                <a:latin typeface="Arial MT Cn" charset="0"/>
              </a:defRPr>
            </a:lvl4pPr>
            <a:lvl5pPr marL="2057400" indent="-228600" defTabSz="285750">
              <a:spcBef>
                <a:spcPct val="20000"/>
              </a:spcBef>
              <a:buClr>
                <a:srgbClr val="FF0000"/>
              </a:buClr>
              <a:buFont typeface="Symbol" panose="05050102010706020507" pitchFamily="18" charset="2"/>
              <a:buChar char="-"/>
              <a:tabLst>
                <a:tab pos="514350" algn="l"/>
              </a:tabLst>
              <a:defRPr sz="2000">
                <a:solidFill>
                  <a:srgbClr val="003399"/>
                </a:solidFill>
                <a:latin typeface="Arial MT Cn" charset="0"/>
              </a:defRPr>
            </a:lvl5pPr>
            <a:lvl6pPr marL="2514600" indent="-228600" defTabSz="285750" eaLnBrk="0" fontAlgn="base" hangingPunct="0">
              <a:spcBef>
                <a:spcPct val="20000"/>
              </a:spcBef>
              <a:spcAft>
                <a:spcPct val="0"/>
              </a:spcAft>
              <a:buClr>
                <a:srgbClr val="FF0000"/>
              </a:buClr>
              <a:buFont typeface="Symbol" panose="05050102010706020507" pitchFamily="18" charset="2"/>
              <a:buChar char="-"/>
              <a:tabLst>
                <a:tab pos="514350" algn="l"/>
              </a:tabLst>
              <a:defRPr sz="2000">
                <a:solidFill>
                  <a:srgbClr val="003399"/>
                </a:solidFill>
                <a:latin typeface="Arial MT Cn" charset="0"/>
              </a:defRPr>
            </a:lvl6pPr>
            <a:lvl7pPr marL="2971800" indent="-228600" defTabSz="285750" eaLnBrk="0" fontAlgn="base" hangingPunct="0">
              <a:spcBef>
                <a:spcPct val="20000"/>
              </a:spcBef>
              <a:spcAft>
                <a:spcPct val="0"/>
              </a:spcAft>
              <a:buClr>
                <a:srgbClr val="FF0000"/>
              </a:buClr>
              <a:buFont typeface="Symbol" panose="05050102010706020507" pitchFamily="18" charset="2"/>
              <a:buChar char="-"/>
              <a:tabLst>
                <a:tab pos="514350" algn="l"/>
              </a:tabLst>
              <a:defRPr sz="2000">
                <a:solidFill>
                  <a:srgbClr val="003399"/>
                </a:solidFill>
                <a:latin typeface="Arial MT Cn" charset="0"/>
              </a:defRPr>
            </a:lvl7pPr>
            <a:lvl8pPr marL="3429000" indent="-228600" defTabSz="285750" eaLnBrk="0" fontAlgn="base" hangingPunct="0">
              <a:spcBef>
                <a:spcPct val="20000"/>
              </a:spcBef>
              <a:spcAft>
                <a:spcPct val="0"/>
              </a:spcAft>
              <a:buClr>
                <a:srgbClr val="FF0000"/>
              </a:buClr>
              <a:buFont typeface="Symbol" panose="05050102010706020507" pitchFamily="18" charset="2"/>
              <a:buChar char="-"/>
              <a:tabLst>
                <a:tab pos="514350" algn="l"/>
              </a:tabLst>
              <a:defRPr sz="2000">
                <a:solidFill>
                  <a:srgbClr val="003399"/>
                </a:solidFill>
                <a:latin typeface="Arial MT Cn" charset="0"/>
              </a:defRPr>
            </a:lvl8pPr>
            <a:lvl9pPr marL="3886200" indent="-228600" defTabSz="285750" eaLnBrk="0" fontAlgn="base" hangingPunct="0">
              <a:spcBef>
                <a:spcPct val="20000"/>
              </a:spcBef>
              <a:spcAft>
                <a:spcPct val="0"/>
              </a:spcAft>
              <a:buClr>
                <a:srgbClr val="FF0000"/>
              </a:buClr>
              <a:buFont typeface="Symbol" panose="05050102010706020507" pitchFamily="18" charset="2"/>
              <a:buChar char="-"/>
              <a:tabLst>
                <a:tab pos="514350" algn="l"/>
              </a:tabLst>
              <a:defRPr sz="2000">
                <a:solidFill>
                  <a:srgbClr val="003399"/>
                </a:solidFill>
                <a:latin typeface="Arial MT Cn" charset="0"/>
              </a:defRPr>
            </a:lvl9pPr>
          </a:lstStyle>
          <a:p>
            <a:r>
              <a:rPr lang="en-US" altLang="en-US" sz="1800" dirty="0">
                <a:latin typeface="Arial" panose="020B0604020202020204" pitchFamily="34" charset="0"/>
                <a:cs typeface="Arial" panose="020B0604020202020204" pitchFamily="34" charset="0"/>
              </a:rPr>
              <a:t>The Applicable Codes for the manufacture, installation and repairs to pressure equipment are referenced in CSA B51 and/or Code Adoption Document</a:t>
            </a:r>
            <a:br>
              <a:rPr lang="en-US" altLang="en-US" sz="1800" dirty="0">
                <a:latin typeface="Arial" panose="020B0604020202020204" pitchFamily="34" charset="0"/>
                <a:cs typeface="Arial" panose="020B0604020202020204" pitchFamily="34" charset="0"/>
              </a:rPr>
            </a:br>
            <a:endParaRPr lang="en-US" altLang="en-US" sz="1800" dirty="0">
              <a:latin typeface="Arial" panose="020B0604020202020204" pitchFamily="34" charset="0"/>
              <a:cs typeface="Arial" panose="020B0604020202020204" pitchFamily="34" charset="0"/>
            </a:endParaRPr>
          </a:p>
          <a:p>
            <a:r>
              <a:rPr lang="en-US" altLang="en-US" sz="1800" dirty="0">
                <a:latin typeface="Arial" panose="020B0604020202020204" pitchFamily="34" charset="0"/>
                <a:cs typeface="Arial" panose="020B0604020202020204" pitchFamily="34" charset="0"/>
              </a:rPr>
              <a:t>Examples include :</a:t>
            </a:r>
          </a:p>
          <a:p>
            <a:pPr>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 ASME B31.1 Power Piping</a:t>
            </a:r>
          </a:p>
          <a:p>
            <a:pPr>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 ASME B31.3 Process Piping</a:t>
            </a:r>
          </a:p>
          <a:p>
            <a:pPr>
              <a:buFont typeface="Symbol" panose="05050102010706020507" pitchFamily="18" charset="2"/>
              <a:buChar char="·"/>
            </a:pPr>
            <a:r>
              <a:rPr lang="en-CA" altLang="en-US" sz="1800" dirty="0">
                <a:latin typeface="Arial" panose="020B0604020202020204" pitchFamily="34" charset="0"/>
                <a:cs typeface="Arial" panose="020B0604020202020204" pitchFamily="34" charset="0"/>
              </a:rPr>
              <a:t> CSA B31.5 Refrigeration Piping and Heat Transfer Components</a:t>
            </a:r>
            <a:endParaRPr lang="en-US" altLang="en-US" sz="1800" dirty="0">
              <a:latin typeface="Arial" panose="020B0604020202020204" pitchFamily="34" charset="0"/>
              <a:cs typeface="Arial" panose="020B0604020202020204" pitchFamily="34" charset="0"/>
            </a:endParaRPr>
          </a:p>
          <a:p>
            <a:pPr>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 ASME Section I </a:t>
            </a:r>
            <a:r>
              <a:rPr lang="en-CA" altLang="en-US" sz="1800" dirty="0">
                <a:latin typeface="Arial" panose="020B0604020202020204" pitchFamily="34" charset="0"/>
                <a:cs typeface="Arial" panose="020B0604020202020204" pitchFamily="34" charset="0"/>
              </a:rPr>
              <a:t>Rules for Construction of Power Boilers</a:t>
            </a:r>
            <a:endParaRPr lang="en-US" altLang="en-US" sz="1800" dirty="0">
              <a:latin typeface="Arial" panose="020B0604020202020204" pitchFamily="34" charset="0"/>
              <a:cs typeface="Arial" panose="020B0604020202020204" pitchFamily="34" charset="0"/>
            </a:endParaRPr>
          </a:p>
          <a:p>
            <a:pPr>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 ASME Section IV </a:t>
            </a:r>
            <a:r>
              <a:rPr lang="en-CA" sz="1800" dirty="0">
                <a:latin typeface="Arial" panose="020B0604020202020204" pitchFamily="34" charset="0"/>
                <a:cs typeface="Arial" panose="020B0604020202020204" pitchFamily="34" charset="0"/>
              </a:rPr>
              <a:t>Rules for the Construction of Heating Boilers</a:t>
            </a:r>
          </a:p>
          <a:p>
            <a:pPr>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 ASME Section VIII </a:t>
            </a:r>
            <a:r>
              <a:rPr lang="en-CA" altLang="en-US" sz="1800" dirty="0">
                <a:latin typeface="Arial" panose="020B0604020202020204" pitchFamily="34" charset="0"/>
                <a:cs typeface="Arial" panose="020B0604020202020204" pitchFamily="34" charset="0"/>
              </a:rPr>
              <a:t>Rules for Construction of Pressure Vessels Division 1</a:t>
            </a:r>
            <a:endParaRPr lang="en-US" altLang="en-US" sz="1800" dirty="0">
              <a:latin typeface="Arial" panose="020B0604020202020204" pitchFamily="34" charset="0"/>
              <a:cs typeface="Arial" panose="020B0604020202020204" pitchFamily="34" charset="0"/>
            </a:endParaRPr>
          </a:p>
          <a:p>
            <a:pPr>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 NBIC (National Board Inspection Code)</a:t>
            </a:r>
          </a:p>
          <a:p>
            <a:pPr>
              <a:buFont typeface="Symbol" panose="05050102010706020507" pitchFamily="18" charset="2"/>
              <a:buChar char="·"/>
            </a:pPr>
            <a:endParaRPr lang="en-US" altLang="en-US" dirty="0"/>
          </a:p>
          <a:p>
            <a:pPr>
              <a:buFont typeface="Symbol" panose="05050102010706020507" pitchFamily="18" charset="2"/>
              <a:buChar char="·"/>
            </a:pPr>
            <a:endParaRPr lang="en-US" altLang="en-US" dirty="0"/>
          </a:p>
          <a:p>
            <a:endParaRPr lang="en-US" altLang="en-US" dirty="0"/>
          </a:p>
          <a:p>
            <a:r>
              <a:rPr lang="en-US" altLang="en-US" dirty="0"/>
              <a:t> </a:t>
            </a:r>
            <a:endParaRPr lang="en-US" altLang="en-US" dirty="0">
              <a:sym typeface="Math B" pitchFamily="2" charset="2"/>
            </a:endParaRPr>
          </a:p>
        </p:txBody>
      </p:sp>
      <p:pic>
        <p:nvPicPr>
          <p:cNvPr id="2" name="Recorded Sound">
            <a:hlinkClick r:id="" action="ppaction://media"/>
            <a:extLst>
              <a:ext uri="{FF2B5EF4-FFF2-40B4-BE49-F238E27FC236}">
                <a16:creationId xmlns:a16="http://schemas.microsoft.com/office/drawing/2014/main" id="{0F06CF5F-EE84-497F-B658-63876032C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2036" y="202178"/>
            <a:ext cx="406400" cy="406400"/>
          </a:xfrm>
          <a:prstGeom prst="rect">
            <a:avLst/>
          </a:prstGeom>
        </p:spPr>
      </p:pic>
    </p:spTree>
    <p:extLst>
      <p:ext uri="{BB962C8B-B14F-4D97-AF65-F5344CB8AC3E}">
        <p14:creationId xmlns:p14="http://schemas.microsoft.com/office/powerpoint/2010/main" val="10701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New Basic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B&amp;PV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el Safety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Fuel Safety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ki Li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U&amp;SA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E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100"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AD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U&amp;SA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Elevating Devic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WizIdPermissions xmlns="417cbdeb-182c-48e7-ad25-d6c2a48dbac2" xsi:nil="true"/>
    <_ip_UnifiedCompliancePolicyProperties xmlns="http://schemas.microsoft.com/sharepoint/v3" xsi:nil="true"/>
    <MigrationWizId xmlns="417cbdeb-182c-48e7-ad25-d6c2a48dba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2F6B23BDB60844BC245818DDBB4D31" ma:contentTypeVersion="17" ma:contentTypeDescription="Create a new document." ma:contentTypeScope="" ma:versionID="406031866f7f38fea428dd6d8249cdf3">
  <xsd:schema xmlns:xsd="http://www.w3.org/2001/XMLSchema" xmlns:xs="http://www.w3.org/2001/XMLSchema" xmlns:p="http://schemas.microsoft.com/office/2006/metadata/properties" xmlns:ns1="http://schemas.microsoft.com/sharepoint/v3" xmlns:ns3="417cbdeb-182c-48e7-ad25-d6c2a48dbac2" xmlns:ns4="c947d39d-72df-4b8a-9db3-99968823a811" targetNamespace="http://schemas.microsoft.com/office/2006/metadata/properties" ma:root="true" ma:fieldsID="78a6cf0013745b2d370ff07ff58589a9" ns1:_="" ns3:_="" ns4:_="">
    <xsd:import namespace="http://schemas.microsoft.com/sharepoint/v3"/>
    <xsd:import namespace="417cbdeb-182c-48e7-ad25-d6c2a48dbac2"/>
    <xsd:import namespace="c947d39d-72df-4b8a-9db3-99968823a811"/>
    <xsd:element name="properties">
      <xsd:complexType>
        <xsd:sequence>
          <xsd:element name="documentManagement">
            <xsd:complexType>
              <xsd:all>
                <xsd:element ref="ns3:MigrationWizId" minOccurs="0"/>
                <xsd:element ref="ns3:MigrationWizIdPermissions" minOccurs="0"/>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EventHashCode" minOccurs="0"/>
                <xsd:element ref="ns3:MediaServiceGenerationTime" minOccurs="0"/>
                <xsd:element ref="ns3:MediaServiceOCR" minOccurs="0"/>
                <xsd:element ref="ns3:MediaServiceDateTaken"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7cbdeb-182c-48e7-ad25-d6c2a48dbac2"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47d39d-72df-4b8a-9db3-99968823a8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C403F9-75DE-4481-97B8-2C848973BDB6}">
  <ds:schemaRefs>
    <ds:schemaRef ds:uri="417cbdeb-182c-48e7-ad25-d6c2a48dbac2"/>
    <ds:schemaRef ds:uri="http://www.w3.org/XML/1998/namespac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c947d39d-72df-4b8a-9db3-99968823a811"/>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5E88A546-4578-4839-8272-A4D9E2DA7244}">
  <ds:schemaRefs>
    <ds:schemaRef ds:uri="http://schemas.microsoft.com/sharepoint/v3/contenttype/forms"/>
  </ds:schemaRefs>
</ds:datastoreItem>
</file>

<file path=customXml/itemProps3.xml><?xml version="1.0" encoding="utf-8"?>
<ds:datastoreItem xmlns:ds="http://schemas.openxmlformats.org/officeDocument/2006/customXml" ds:itemID="{956DA2B4-3E92-4FE3-BABE-14268896C3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7cbdeb-182c-48e7-ad25-d6c2a48dbac2"/>
    <ds:schemaRef ds:uri="c947d39d-72df-4b8a-9db3-99968823a8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TSSA - CARLINGVIEW DRIVE - PPT Template v08-2016</Template>
  <TotalTime>14739</TotalTime>
  <Words>1781</Words>
  <Application>Microsoft Office PowerPoint</Application>
  <PresentationFormat>On-screen Show (16:9)</PresentationFormat>
  <Paragraphs>197</Paragraphs>
  <Slides>29</Slides>
  <Notes>25</Notes>
  <HiddenSlides>0</HiddenSlides>
  <MMClips>10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29</vt:i4>
      </vt:variant>
    </vt:vector>
  </HeadingPairs>
  <TitlesOfParts>
    <vt:vector size="44" baseType="lpstr">
      <vt:lpstr>Arial</vt:lpstr>
      <vt:lpstr>Arial MT Cn</vt:lpstr>
      <vt:lpstr>Calibri</vt:lpstr>
      <vt:lpstr>Calibri Light</vt:lpstr>
      <vt:lpstr>Symbol</vt:lpstr>
      <vt:lpstr>New Basic Page</vt:lpstr>
      <vt:lpstr>Fuel Safety Title Page</vt:lpstr>
      <vt:lpstr>2_Fuel Safety Title Page</vt:lpstr>
      <vt:lpstr>Ski Lift</vt:lpstr>
      <vt:lpstr>2_U&amp;SA Title Page</vt:lpstr>
      <vt:lpstr>OE Title Page</vt:lpstr>
      <vt:lpstr>AD Title Page</vt:lpstr>
      <vt:lpstr>U&amp;SA Title Page</vt:lpstr>
      <vt:lpstr>Elevating Devices</vt:lpstr>
      <vt:lpstr>B&amp;PV Title Page</vt:lpstr>
      <vt:lpstr>Agricultural Revocation - How to install new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smontano@tssa.org;abenko@tssa.org</dc:creator>
  <cp:lastModifiedBy>Jean Lian</cp:lastModifiedBy>
  <cp:revision>357</cp:revision>
  <cp:lastPrinted>2019-09-09T12:12:36Z</cp:lastPrinted>
  <dcterms:created xsi:type="dcterms:W3CDTF">2019-09-06T12:47:28Z</dcterms:created>
  <dcterms:modified xsi:type="dcterms:W3CDTF">2021-07-12T18:47:34Z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0x010100EF2F6B23BDB60844BC245818DDBB4D31</vt:lpwstr>
  </property>
</Properties>
</file>